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3"/>
  </p:notesMasterIdLst>
  <p:handoutMasterIdLst>
    <p:handoutMasterId r:id="rId24"/>
  </p:handoutMasterIdLst>
  <p:sldIdLst>
    <p:sldId id="333" r:id="rId3"/>
    <p:sldId id="334" r:id="rId4"/>
    <p:sldId id="309" r:id="rId5"/>
    <p:sldId id="310" r:id="rId6"/>
    <p:sldId id="33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15" r:id="rId15"/>
    <p:sldId id="316" r:id="rId16"/>
    <p:sldId id="317" r:id="rId17"/>
    <p:sldId id="318" r:id="rId18"/>
    <p:sldId id="319" r:id="rId19"/>
    <p:sldId id="320" r:id="rId20"/>
    <p:sldId id="321" r:id="rId21"/>
    <p:sldId id="322" r:id="rId2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CCCC00"/>
    <a:srgbClr val="CC00CC"/>
    <a:srgbClr val="33CCCC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83" autoAdjust="0"/>
  </p:normalViewPr>
  <p:slideViewPr>
    <p:cSldViewPr>
      <p:cViewPr varScale="1">
        <p:scale>
          <a:sx n="91" d="100"/>
          <a:sy n="91" d="100"/>
        </p:scale>
        <p:origin x="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Mary\class%20stuff\CHBE%20424\Sp%2009\lectures\L14%20Equilibrium%20conversion%20in%20nonisothermal%20reactors\L14%20graph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ry\class%20stuff\CHBE%20424\Sp%2009\lectures\L14%20Equilibrium%20conversion%20in%20nonisothermal%20reactors\L14%20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87444938947849"/>
          <c:y val="4.3392684022605571E-2"/>
          <c:w val="0.84932796987333059"/>
          <c:h val="0.75389013873265842"/>
        </c:manualLayout>
      </c:layout>
      <c:scatterChart>
        <c:scatterStyle val="lineMarker"/>
        <c:varyColors val="0"/>
        <c:ser>
          <c:idx val="0"/>
          <c:order val="0"/>
          <c:tx>
            <c:v>EB conversion</c:v>
          </c:tx>
          <c:spPr>
            <a:ln w="41275">
              <a:solidFill>
                <a:srgbClr val="006600"/>
              </a:solidFill>
            </a:ln>
          </c:spPr>
          <c:marker>
            <c:symbol val="none"/>
          </c:marker>
          <c:xVal>
            <c:numRef>
              <c:f>'exothermic full range'!$A$4:$A$22</c:f>
              <c:numCache>
                <c:formatCode>General</c:formatCode>
                <c:ptCount val="19"/>
                <c:pt idx="0">
                  <c:v>50</c:v>
                </c:pt>
                <c:pt idx="1">
                  <c:v>100</c:v>
                </c:pt>
                <c:pt idx="2">
                  <c:v>125</c:v>
                </c:pt>
                <c:pt idx="3">
                  <c:v>150</c:v>
                </c:pt>
                <c:pt idx="4">
                  <c:v>175</c:v>
                </c:pt>
                <c:pt idx="5">
                  <c:v>200</c:v>
                </c:pt>
                <c:pt idx="6">
                  <c:v>225</c:v>
                </c:pt>
                <c:pt idx="7">
                  <c:v>250</c:v>
                </c:pt>
                <c:pt idx="8">
                  <c:v>275</c:v>
                </c:pt>
                <c:pt idx="9">
                  <c:v>298</c:v>
                </c:pt>
                <c:pt idx="10">
                  <c:v>325</c:v>
                </c:pt>
                <c:pt idx="11">
                  <c:v>350</c:v>
                </c:pt>
                <c:pt idx="12">
                  <c:v>375</c:v>
                </c:pt>
                <c:pt idx="13">
                  <c:v>400</c:v>
                </c:pt>
                <c:pt idx="14">
                  <c:v>425</c:v>
                </c:pt>
                <c:pt idx="15">
                  <c:v>450</c:v>
                </c:pt>
                <c:pt idx="16">
                  <c:v>500</c:v>
                </c:pt>
                <c:pt idx="17">
                  <c:v>550</c:v>
                </c:pt>
                <c:pt idx="18">
                  <c:v>600</c:v>
                </c:pt>
              </c:numCache>
            </c:numRef>
          </c:xVal>
          <c:yVal>
            <c:numRef>
              <c:f>'exothermic full range'!$B$4:$B$22</c:f>
              <c:numCache>
                <c:formatCode>General</c:formatCode>
                <c:ptCount val="19"/>
                <c:pt idx="0">
                  <c:v>-1.2349999999999981</c:v>
                </c:pt>
                <c:pt idx="1">
                  <c:v>-0.91</c:v>
                </c:pt>
                <c:pt idx="2">
                  <c:v>-0.74750000000000005</c:v>
                </c:pt>
                <c:pt idx="3">
                  <c:v>-0.5850000000000003</c:v>
                </c:pt>
                <c:pt idx="4">
                  <c:v>-0.42250000000000032</c:v>
                </c:pt>
                <c:pt idx="5">
                  <c:v>-0.26</c:v>
                </c:pt>
                <c:pt idx="6">
                  <c:v>-9.7500000000000142E-2</c:v>
                </c:pt>
                <c:pt idx="7">
                  <c:v>6.5000000000000058E-2</c:v>
                </c:pt>
                <c:pt idx="8">
                  <c:v>0.22750000000000009</c:v>
                </c:pt>
                <c:pt idx="9">
                  <c:v>0.37700000000000045</c:v>
                </c:pt>
                <c:pt idx="10">
                  <c:v>0.55249999999999999</c:v>
                </c:pt>
                <c:pt idx="11">
                  <c:v>0.71500000000000064</c:v>
                </c:pt>
                <c:pt idx="12">
                  <c:v>0.87749999999999995</c:v>
                </c:pt>
                <c:pt idx="13">
                  <c:v>1.04</c:v>
                </c:pt>
                <c:pt idx="14">
                  <c:v>1.2024999999999979</c:v>
                </c:pt>
                <c:pt idx="15">
                  <c:v>1.365</c:v>
                </c:pt>
                <c:pt idx="16">
                  <c:v>1.6900000000000017</c:v>
                </c:pt>
                <c:pt idx="17">
                  <c:v>2.0149999999999997</c:v>
                </c:pt>
                <c:pt idx="18">
                  <c:v>2.34</c:v>
                </c:pt>
              </c:numCache>
            </c:numRef>
          </c:yVal>
          <c:smooth val="0"/>
        </c:ser>
        <c:ser>
          <c:idx val="1"/>
          <c:order val="1"/>
          <c:tx>
            <c:v>Equilibrium conversion</c:v>
          </c:tx>
          <c:spPr>
            <a:ln w="41275">
              <a:solidFill>
                <a:srgbClr val="7030A0"/>
              </a:solidFill>
            </a:ln>
          </c:spPr>
          <c:marker>
            <c:symbol val="none"/>
          </c:marker>
          <c:xVal>
            <c:numRef>
              <c:f>'exothermic full range'!$A$4:$A$22</c:f>
              <c:numCache>
                <c:formatCode>General</c:formatCode>
                <c:ptCount val="19"/>
                <c:pt idx="0">
                  <c:v>50</c:v>
                </c:pt>
                <c:pt idx="1">
                  <c:v>100</c:v>
                </c:pt>
                <c:pt idx="2">
                  <c:v>125</c:v>
                </c:pt>
                <c:pt idx="3">
                  <c:v>150</c:v>
                </c:pt>
                <c:pt idx="4">
                  <c:v>175</c:v>
                </c:pt>
                <c:pt idx="5">
                  <c:v>200</c:v>
                </c:pt>
                <c:pt idx="6">
                  <c:v>225</c:v>
                </c:pt>
                <c:pt idx="7">
                  <c:v>250</c:v>
                </c:pt>
                <c:pt idx="8">
                  <c:v>275</c:v>
                </c:pt>
                <c:pt idx="9">
                  <c:v>298</c:v>
                </c:pt>
                <c:pt idx="10">
                  <c:v>325</c:v>
                </c:pt>
                <c:pt idx="11">
                  <c:v>350</c:v>
                </c:pt>
                <c:pt idx="12">
                  <c:v>375</c:v>
                </c:pt>
                <c:pt idx="13">
                  <c:v>400</c:v>
                </c:pt>
                <c:pt idx="14">
                  <c:v>425</c:v>
                </c:pt>
                <c:pt idx="15">
                  <c:v>450</c:v>
                </c:pt>
                <c:pt idx="16">
                  <c:v>500</c:v>
                </c:pt>
                <c:pt idx="17">
                  <c:v>550</c:v>
                </c:pt>
                <c:pt idx="18">
                  <c:v>600</c:v>
                </c:pt>
              </c:numCache>
            </c:numRef>
          </c:xVal>
          <c:yVal>
            <c:numRef>
              <c:f>'exothermic full range'!$H$4:$H$22</c:f>
              <c:numCache>
                <c:formatCode>General</c:formatCode>
                <c:ptCount val="19"/>
                <c:pt idx="0">
                  <c:v>5.9221980533028711E-30</c:v>
                </c:pt>
                <c:pt idx="1">
                  <c:v>1.5069394472849934E-12</c:v>
                </c:pt>
                <c:pt idx="2">
                  <c:v>4.5626628075894823E-9</c:v>
                </c:pt>
                <c:pt idx="3">
                  <c:v>9.5491858318470774E-7</c:v>
                </c:pt>
                <c:pt idx="4">
                  <c:v>4.3413552135723812E-5</c:v>
                </c:pt>
                <c:pt idx="5">
                  <c:v>7.5957774715684084E-4</c:v>
                </c:pt>
                <c:pt idx="6">
                  <c:v>6.9957109375224152E-3</c:v>
                </c:pt>
                <c:pt idx="7">
                  <c:v>4.0148344718733325E-2</c:v>
                </c:pt>
                <c:pt idx="8">
                  <c:v>0.15228132713054654</c:v>
                </c:pt>
                <c:pt idx="9">
                  <c:v>0.35617679004640557</c:v>
                </c:pt>
                <c:pt idx="10">
                  <c:v>0.62838656467778531</c:v>
                </c:pt>
                <c:pt idx="11">
                  <c:v>0.80315552662971479</c:v>
                </c:pt>
                <c:pt idx="12">
                  <c:v>0.89747909487098809</c:v>
                </c:pt>
                <c:pt idx="13">
                  <c:v>0.9446683155129757</c:v>
                </c:pt>
                <c:pt idx="14">
                  <c:v>0.96853379087340019</c:v>
                </c:pt>
                <c:pt idx="15">
                  <c:v>0.98112318008750676</c:v>
                </c:pt>
                <c:pt idx="16">
                  <c:v>0.99216573740817748</c:v>
                </c:pt>
                <c:pt idx="17">
                  <c:v>0.9962042587089931</c:v>
                </c:pt>
                <c:pt idx="18">
                  <c:v>0.99792830344705497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908680144"/>
        <c:axId val="-1908682320"/>
      </c:scatterChart>
      <c:valAx>
        <c:axId val="-1908680144"/>
        <c:scaling>
          <c:orientation val="minMax"/>
          <c:max val="60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T (K)</a:t>
                </a:r>
              </a:p>
            </c:rich>
          </c:tx>
          <c:layout/>
          <c:overlay val="0"/>
        </c:title>
        <c:numFmt formatCode="General" sourceLinked="1"/>
        <c:majorTickMark val="in"/>
        <c:minorTickMark val="in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1908682320"/>
        <c:crosses val="autoZero"/>
        <c:crossBetween val="midCat"/>
        <c:minorUnit val="25"/>
      </c:valAx>
      <c:valAx>
        <c:axId val="-1908682320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X</a:t>
                </a:r>
                <a:r>
                  <a:rPr lang="en-US" sz="2000" baseline="-25000"/>
                  <a:t>A</a:t>
                </a:r>
              </a:p>
            </c:rich>
          </c:tx>
          <c:layout>
            <c:manualLayout>
              <c:xMode val="edge"/>
              <c:yMode val="edge"/>
              <c:x val="2.5277777777778015E-3"/>
              <c:y val="0.40173433275795478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spPr>
          <a:ln w="31750">
            <a:solidFill>
              <a:schemeClr val="tx1"/>
            </a:solidFill>
          </a:ln>
        </c:spPr>
        <c:txPr>
          <a:bodyPr/>
          <a:lstStyle/>
          <a:p>
            <a:pPr>
              <a:defRPr sz="1800"/>
            </a:pPr>
            <a:endParaRPr lang="en-US"/>
          </a:p>
        </c:txPr>
        <c:crossAx val="-1908680144"/>
        <c:crosses val="autoZero"/>
        <c:crossBetween val="midCat"/>
        <c:majorUnit val="0.2"/>
        <c:minorUnit val="0.1"/>
      </c:valAx>
      <c:spPr>
        <a:noFill/>
        <a:ln w="31750"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65449047129978499"/>
          <c:y val="8.3806577749210132E-2"/>
          <c:w val="3.526566244436842E-2"/>
          <c:h val="0.18868979215435921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4238188976377995E-2"/>
          <c:y val="7.4016112569262174E-2"/>
          <c:w val="0.91108136482939628"/>
          <c:h val="0.78859580052493461"/>
        </c:manualLayout>
      </c:layout>
      <c:scatterChart>
        <c:scatterStyle val="lineMarker"/>
        <c:varyColors val="0"/>
        <c:ser>
          <c:idx val="0"/>
          <c:order val="0"/>
          <c:tx>
            <c:v>G(T)</c:v>
          </c:tx>
          <c:spPr>
            <a:ln w="31750">
              <a:solidFill>
                <a:srgbClr val="C00000"/>
              </a:solidFill>
            </a:ln>
          </c:spPr>
          <c:marker>
            <c:symbol val="none"/>
          </c:marker>
          <c:xVal>
            <c:numRef>
              <c:f>Sheet2!$A$2:$A$238</c:f>
              <c:numCache>
                <c:formatCode>General</c:formatCode>
                <c:ptCount val="237"/>
                <c:pt idx="0">
                  <c:v>1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</c:numCache>
            </c:numRef>
          </c:xVal>
          <c:yVal>
            <c:numRef>
              <c:f>Sheet2!$E$2:$E$238</c:f>
              <c:numCache>
                <c:formatCode>General</c:formatCode>
                <c:ptCount val="2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9.1401158580752603E-139</c:v>
                </c:pt>
                <c:pt idx="6">
                  <c:v>8.8585143485468788E-114</c:v>
                </c:pt>
                <c:pt idx="7">
                  <c:v>6.2344196234541378E-96</c:v>
                </c:pt>
                <c:pt idx="8">
                  <c:v>1.5148595988846369E-82</c:v>
                </c:pt>
                <c:pt idx="9">
                  <c:v>3.9027992533686778E-72</c:v>
                </c:pt>
                <c:pt idx="10">
                  <c:v>8.321071950768011E-64</c:v>
                </c:pt>
                <c:pt idx="11">
                  <c:v>5.4281833867132731E-57</c:v>
                </c:pt>
                <c:pt idx="12">
                  <c:v>2.5905016507754473E-51</c:v>
                </c:pt>
                <c:pt idx="13">
                  <c:v>1.6537222291398923E-46</c:v>
                </c:pt>
                <c:pt idx="14">
                  <c:v>2.1732087351774052E-42</c:v>
                </c:pt>
                <c:pt idx="15">
                  <c:v>8.0647046947492415E-39</c:v>
                </c:pt>
                <c:pt idx="16">
                  <c:v>1.0712469994471683E-35</c:v>
                </c:pt>
                <c:pt idx="17">
                  <c:v>6.1058140442136934E-33</c:v>
                </c:pt>
                <c:pt idx="18">
                  <c:v>1.7194578473074642E-30</c:v>
                </c:pt>
                <c:pt idx="19">
                  <c:v>2.6741256733246245E-28</c:v>
                </c:pt>
                <c:pt idx="20">
                  <c:v>2.5106898424110367E-26</c:v>
                </c:pt>
                <c:pt idx="21">
                  <c:v>1.5294545621720928E-24</c:v>
                </c:pt>
                <c:pt idx="22">
                  <c:v>6.4125487927200576E-23</c:v>
                </c:pt>
                <c:pt idx="23">
                  <c:v>1.9428458422035845E-21</c:v>
                </c:pt>
                <c:pt idx="24">
                  <c:v>4.429914698108886E-20</c:v>
                </c:pt>
                <c:pt idx="25">
                  <c:v>7.865309615972874E-19</c:v>
                </c:pt>
                <c:pt idx="26">
                  <c:v>1.119269601928159E-17</c:v>
                </c:pt>
                <c:pt idx="27">
                  <c:v>1.3083681806853837E-16</c:v>
                </c:pt>
                <c:pt idx="28">
                  <c:v>1.2830812184869073E-15</c:v>
                </c:pt>
                <c:pt idx="29">
                  <c:v>1.074972476243911E-14</c:v>
                </c:pt>
                <c:pt idx="30">
                  <c:v>7.816235960741462E-14</c:v>
                </c:pt>
                <c:pt idx="31">
                  <c:v>5.0004704061332928E-13</c:v>
                </c:pt>
                <c:pt idx="32">
                  <c:v>2.8487099739258852E-12</c:v>
                </c:pt>
                <c:pt idx="33">
                  <c:v>1.4604591244047963E-11</c:v>
                </c:pt>
                <c:pt idx="34">
                  <c:v>6.8010381913918707E-11</c:v>
                </c:pt>
                <c:pt idx="35">
                  <c:v>2.9005789378401427E-10</c:v>
                </c:pt>
                <c:pt idx="36">
                  <c:v>1.1412983611811539E-9</c:v>
                </c:pt>
                <c:pt idx="37">
                  <c:v>4.1701930239196394E-9</c:v>
                </c:pt>
                <c:pt idx="38">
                  <c:v>1.4232930663114493E-8</c:v>
                </c:pt>
                <c:pt idx="39">
                  <c:v>4.5613362719510201E-8</c:v>
                </c:pt>
                <c:pt idx="40">
                  <c:v>1.379113340937168E-7</c:v>
                </c:pt>
                <c:pt idx="41">
                  <c:v>3.9506487679986062E-7</c:v>
                </c:pt>
                <c:pt idx="42">
                  <c:v>1.0763951109780912E-6</c:v>
                </c:pt>
                <c:pt idx="43">
                  <c:v>2.7991640228039414E-6</c:v>
                </c:pt>
                <c:pt idx="44">
                  <c:v>6.9697751575543053E-6</c:v>
                </c:pt>
                <c:pt idx="45">
                  <c:v>1.6664823774267948E-5</c:v>
                </c:pt>
                <c:pt idx="46">
                  <c:v>3.8363886510300165E-5</c:v>
                </c:pt>
                <c:pt idx="47">
                  <c:v>8.5238348765851241E-5</c:v>
                </c:pt>
                <c:pt idx="48">
                  <c:v>1.831897232280364E-4</c:v>
                </c:pt>
                <c:pt idx="49">
                  <c:v>3.8159730863805588E-4</c:v>
                </c:pt>
                <c:pt idx="50">
                  <c:v>7.7190051250619835E-4</c:v>
                </c:pt>
                <c:pt idx="51">
                  <c:v>1.5188646538505993E-3</c:v>
                </c:pt>
                <c:pt idx="52">
                  <c:v>2.9118617167578002E-3</c:v>
                </c:pt>
                <c:pt idx="53">
                  <c:v>5.4469865472368956E-3</c:v>
                </c:pt>
                <c:pt idx="54">
                  <c:v>9.9556196199603302E-3</c:v>
                </c:pt>
                <c:pt idx="55">
                  <c:v>1.7801482551924458E-2</c:v>
                </c:pt>
                <c:pt idx="56">
                  <c:v>3.1176698916564383E-2</c:v>
                </c:pt>
                <c:pt idx="57">
                  <c:v>5.3538294822170672E-2</c:v>
                </c:pt>
                <c:pt idx="58">
                  <c:v>9.0240402254154167E-2</c:v>
                </c:pt>
                <c:pt idx="59">
                  <c:v>0.1494346271550665</c:v>
                </c:pt>
                <c:pt idx="60">
                  <c:v>0.24333207214559793</c:v>
                </c:pt>
                <c:pt idx="61">
                  <c:v>0.38994579179545752</c:v>
                </c:pt>
                <c:pt idx="62">
                  <c:v>0.61546238341419812</c:v>
                </c:pt>
                <c:pt idx="63">
                  <c:v>0.95742626862501501</c:v>
                </c:pt>
                <c:pt idx="64">
                  <c:v>1.468960162871682</c:v>
                </c:pt>
                <c:pt idx="65">
                  <c:v>2.2242902424308362</c:v>
                </c:pt>
                <c:pt idx="66">
                  <c:v>3.325894327899515</c:v>
                </c:pt>
                <c:pt idx="67">
                  <c:v>4.9136453784194005</c:v>
                </c:pt>
                <c:pt idx="68">
                  <c:v>7.1763795952926595</c:v>
                </c:pt>
                <c:pt idx="69">
                  <c:v>10.366376610193853</c:v>
                </c:pt>
                <c:pt idx="70">
                  <c:v>14.817295696100659</c:v>
                </c:pt>
                <c:pt idx="71">
                  <c:v>20.96616233560356</c:v>
                </c:pt>
                <c:pt idx="72">
                  <c:v>29.380037382648286</c:v>
                </c:pt>
                <c:pt idx="73">
                  <c:v>40.788017131148472</c:v>
                </c:pt>
                <c:pt idx="74">
                  <c:v>56.119193550638045</c:v>
                </c:pt>
                <c:pt idx="75">
                  <c:v>76.547131132886904</c:v>
                </c:pt>
                <c:pt idx="76">
                  <c:v>103.54126467188745</c:v>
                </c:pt>
                <c:pt idx="77">
                  <c:v>138.92535673230961</c:v>
                </c:pt>
                <c:pt idx="78">
                  <c:v>184.94273032270962</c:v>
                </c:pt>
                <c:pt idx="79">
                  <c:v>244.32735636908887</c:v>
                </c:pt>
                <c:pt idx="80">
                  <c:v>320.37896228619343</c:v>
                </c:pt>
                <c:pt idx="81">
                  <c:v>417.03906738440406</c:v>
                </c:pt>
                <c:pt idx="82">
                  <c:v>538.9631781790456</c:v>
                </c:pt>
                <c:pt idx="83">
                  <c:v>691.58225106483849</c:v>
                </c:pt>
                <c:pt idx="84">
                  <c:v>881.14396567966355</c:v>
                </c:pt>
                <c:pt idx="85">
                  <c:v>1114.7214653686983</c:v>
                </c:pt>
                <c:pt idx="86">
                  <c:v>1400.174289594999</c:v>
                </c:pt>
                <c:pt idx="87">
                  <c:v>1746.0437566269591</c:v>
                </c:pt>
                <c:pt idx="88">
                  <c:v>2161.3638537130764</c:v>
                </c:pt>
                <c:pt idx="89">
                  <c:v>2655.3698607324282</c:v>
                </c:pt>
                <c:pt idx="90">
                  <c:v>3237.0917943577456</c:v>
                </c:pt>
                <c:pt idx="91">
                  <c:v>3914.8296025122222</c:v>
                </c:pt>
                <c:pt idx="92">
                  <c:v>4695.5226562389744</c:v>
                </c:pt>
                <c:pt idx="93">
                  <c:v>5584.0471166875004</c:v>
                </c:pt>
                <c:pt idx="94">
                  <c:v>6582.4989806141566</c:v>
                </c:pt>
                <c:pt idx="95">
                  <c:v>7689.543526311295</c:v>
                </c:pt>
                <c:pt idx="96">
                  <c:v>8899.9269974261006</c:v>
                </c:pt>
                <c:pt idx="97">
                  <c:v>10204.246564872979</c:v>
                </c:pt>
                <c:pt idx="98">
                  <c:v>11589.05461929332</c:v>
                </c:pt>
                <c:pt idx="99">
                  <c:v>13037.332641075674</c:v>
                </c:pt>
                <c:pt idx="100">
                  <c:v>14529.314166642704</c:v>
                </c:pt>
                <c:pt idx="101">
                  <c:v>16043.57768813789</c:v>
                </c:pt>
                <c:pt idx="102">
                  <c:v>17558.283459609323</c:v>
                </c:pt>
                <c:pt idx="103">
                  <c:v>19052.405616309257</c:v>
                </c:pt>
                <c:pt idx="104">
                  <c:v>20506.818281046017</c:v>
                </c:pt>
                <c:pt idx="105">
                  <c:v>21905.128091339513</c:v>
                </c:pt>
                <c:pt idx="106">
                  <c:v>23234.195300292191</c:v>
                </c:pt>
                <c:pt idx="107">
                  <c:v>24484.337851156772</c:v>
                </c:pt>
                <c:pt idx="108">
                  <c:v>25649.255971047856</c:v>
                </c:pt>
                <c:pt idx="109">
                  <c:v>26725.74213412435</c:v>
                </c:pt>
                <c:pt idx="110">
                  <c:v>27713.251512356412</c:v>
                </c:pt>
                <c:pt idx="111">
                  <c:v>28613.404284763143</c:v>
                </c:pt>
                <c:pt idx="112">
                  <c:v>29429.478479548558</c:v>
                </c:pt>
                <c:pt idx="113">
                  <c:v>30165.935510045943</c:v>
                </c:pt>
                <c:pt idx="114">
                  <c:v>30828.004210979339</c:v>
                </c:pt>
                <c:pt idx="115">
                  <c:v>31421.335392710665</c:v>
                </c:pt>
                <c:pt idx="116">
                  <c:v>31951.72869889206</c:v>
                </c:pt>
                <c:pt idx="117">
                  <c:v>32424.926869893134</c:v>
                </c:pt>
                <c:pt idx="118">
                  <c:v>32846.468820205657</c:v>
                </c:pt>
                <c:pt idx="119">
                  <c:v>33221.591470254985</c:v>
                </c:pt>
                <c:pt idx="120">
                  <c:v>33555.17028880358</c:v>
                </c:pt>
                <c:pt idx="121">
                  <c:v>33851.689387882034</c:v>
                </c:pt>
                <c:pt idx="122">
                  <c:v>34115.233316101185</c:v>
                </c:pt>
                <c:pt idx="123">
                  <c:v>34349.494116947433</c:v>
                </c:pt>
                <c:pt idx="124">
                  <c:v>34557.788575519509</c:v>
                </c:pt>
                <c:pt idx="125">
                  <c:v>34743.081776481857</c:v>
                </c:pt>
                <c:pt idx="126">
                  <c:v>34908.014101758337</c:v>
                </c:pt>
                <c:pt idx="127">
                  <c:v>35054.929607424463</c:v>
                </c:pt>
                <c:pt idx="128">
                  <c:v>35185.904352798752</c:v>
                </c:pt>
                <c:pt idx="129">
                  <c:v>35302.773736460935</c:v>
                </c:pt>
                <c:pt idx="130">
                  <c:v>35407.158251214692</c:v>
                </c:pt>
                <c:pt idx="131">
                  <c:v>35500.487328563191</c:v>
                </c:pt>
                <c:pt idx="132">
                  <c:v>35584.021125511943</c:v>
                </c:pt>
                <c:pt idx="133">
                  <c:v>35658.870231069603</c:v>
                </c:pt>
                <c:pt idx="134">
                  <c:v>35726.013351660105</c:v>
                </c:pt>
                <c:pt idx="135">
                  <c:v>35786.313085477093</c:v>
                </c:pt>
                <c:pt idx="136">
                  <c:v>35840.529924543815</c:v>
                </c:pt>
                <c:pt idx="137">
                  <c:v>35889.334636637948</c:v>
                </c:pt>
                <c:pt idx="138">
                  <c:v>35933.319182234634</c:v>
                </c:pt>
                <c:pt idx="139">
                  <c:v>35973.006317857973</c:v>
                </c:pt>
                <c:pt idx="140">
                  <c:v>36008.858029267445</c:v>
                </c:pt>
                <c:pt idx="141">
                  <c:v>36041.282927582324</c:v>
                </c:pt>
                <c:pt idx="142">
                  <c:v>36070.642729995008</c:v>
                </c:pt>
                <c:pt idx="143">
                  <c:v>36097.257934995636</c:v>
                </c:pt>
                <c:pt idx="144">
                  <c:v>36121.412790564551</c:v>
                </c:pt>
                <c:pt idx="145">
                  <c:v>36143.359642916337</c:v>
                </c:pt>
                <c:pt idx="146">
                  <c:v>36163.322743296238</c:v>
                </c:pt>
                <c:pt idx="147">
                  <c:v>36181.501581117824</c:v>
                </c:pt>
                <c:pt idx="148">
                  <c:v>36198.073803418192</c:v>
                </c:pt>
                <c:pt idx="149">
                  <c:v>36213.197773168475</c:v>
                </c:pt>
                <c:pt idx="150">
                  <c:v>36227.014812374415</c:v>
                </c:pt>
                <c:pt idx="151">
                  <c:v>36239.651170061043</c:v>
                </c:pt>
                <c:pt idx="152">
                  <c:v>36251.219750108838</c:v>
                </c:pt>
                <c:pt idx="153">
                  <c:v>36261.821629397862</c:v>
                </c:pt>
                <c:pt idx="154">
                  <c:v>36271.547392793582</c:v>
                </c:pt>
                <c:pt idx="155">
                  <c:v>36280.478308063706</c:v>
                </c:pt>
                <c:pt idx="156">
                  <c:v>36288.687360830751</c:v>
                </c:pt>
                <c:pt idx="157">
                  <c:v>36296.240167059994</c:v>
                </c:pt>
                <c:pt idx="158">
                  <c:v>36303.195778319554</c:v>
                </c:pt>
                <c:pt idx="159">
                  <c:v>36309.607393085535</c:v>
                </c:pt>
                <c:pt idx="160">
                  <c:v>36315.522985654607</c:v>
                </c:pt>
                <c:pt idx="161">
                  <c:v>36320.985862746893</c:v>
                </c:pt>
                <c:pt idx="162">
                  <c:v>36326.035156591104</c:v>
                </c:pt>
                <c:pt idx="163">
                  <c:v>36330.706262170221</c:v>
                </c:pt>
                <c:pt idx="164">
                  <c:v>36335.03122532869</c:v>
                </c:pt>
                <c:pt idx="165">
                  <c:v>36339.039087603371</c:v>
                </c:pt>
                <c:pt idx="166">
                  <c:v>36342.756192903456</c:v>
                </c:pt>
                <c:pt idx="167">
                  <c:v>36346.206460525653</c:v>
                </c:pt>
                <c:pt idx="168">
                  <c:v>36349.411628439491</c:v>
                </c:pt>
                <c:pt idx="169">
                  <c:v>36352.391470286078</c:v>
                </c:pt>
                <c:pt idx="170">
                  <c:v>36355.16398912132</c:v>
                </c:pt>
                <c:pt idx="171">
                  <c:v>36357.745590558181</c:v>
                </c:pt>
                <c:pt idx="172">
                  <c:v>36360.151237646074</c:v>
                </c:pt>
                <c:pt idx="173">
                  <c:v>36362.394589545467</c:v>
                </c:pt>
                <c:pt idx="174">
                  <c:v>36364.488125808013</c:v>
                </c:pt>
                <c:pt idx="175">
                  <c:v>36366.443257858977</c:v>
                </c:pt>
                <c:pt idx="176">
                  <c:v>36368.270429092394</c:v>
                </c:pt>
                <c:pt idx="177">
                  <c:v>36369.979204823911</c:v>
                </c:pt>
                <c:pt idx="178">
                  <c:v>36371.578353199613</c:v>
                </c:pt>
                <c:pt idx="179">
                  <c:v>36373.075918036913</c:v>
                </c:pt>
                <c:pt idx="180">
                  <c:v>36374.479284458917</c:v>
                </c:pt>
                <c:pt idx="181">
                  <c:v>36375.795238085455</c:v>
                </c:pt>
                <c:pt idx="182">
                  <c:v>36377.030018461599</c:v>
                </c:pt>
                <c:pt idx="183">
                  <c:v>36378.189367322811</c:v>
                </c:pt>
                <c:pt idx="184">
                  <c:v>36379.278572234543</c:v>
                </c:pt>
                <c:pt idx="185">
                  <c:v>36380.302506081047</c:v>
                </c:pt>
                <c:pt idx="186">
                  <c:v>36381.265662828075</c:v>
                </c:pt>
                <c:pt idx="187">
                  <c:v>36382.172189936755</c:v>
                </c:pt>
                <c:pt idx="188">
                  <c:v>36383.025917766194</c:v>
                </c:pt>
                <c:pt idx="189">
                  <c:v>36383.83038626545</c:v>
                </c:pt>
                <c:pt idx="190">
                  <c:v>36384.588869223313</c:v>
                </c:pt>
                <c:pt idx="191">
                  <c:v>36385.304396317173</c:v>
                </c:pt>
                <c:pt idx="192">
                  <c:v>36385.979773174739</c:v>
                </c:pt>
                <c:pt idx="193">
                  <c:v>36386.617599643061</c:v>
                </c:pt>
                <c:pt idx="194">
                  <c:v>36387.220286435375</c:v>
                </c:pt>
                <c:pt idx="195">
                  <c:v>36387.790070312825</c:v>
                </c:pt>
                <c:pt idx="196">
                  <c:v>36388.32902793878</c:v>
                </c:pt>
                <c:pt idx="197">
                  <c:v>36388.839088531335</c:v>
                </c:pt>
                <c:pt idx="198">
                  <c:v>36389.322045426743</c:v>
                </c:pt>
                <c:pt idx="199">
                  <c:v>36389.779566653204</c:v>
                </c:pt>
                <c:pt idx="200">
                  <c:v>36390.213204609776</c:v>
                </c:pt>
                <c:pt idx="201">
                  <c:v>36390.624404927476</c:v>
                </c:pt>
                <c:pt idx="202">
                  <c:v>36391.014514591669</c:v>
                </c:pt>
                <c:pt idx="203">
                  <c:v>36391.38478938926</c:v>
                </c:pt>
                <c:pt idx="204">
                  <c:v>36391.736400742426</c:v>
                </c:pt>
                <c:pt idx="205">
                  <c:v>36392.070441983269</c:v>
                </c:pt>
                <c:pt idx="206">
                  <c:v>36392.387934119339</c:v>
                </c:pt>
                <c:pt idx="207">
                  <c:v>36392.689831132993</c:v>
                </c:pt>
                <c:pt idx="208">
                  <c:v>36392.977024857828</c:v>
                </c:pt>
                <c:pt idx="209">
                  <c:v>36393.250349466791</c:v>
                </c:pt>
                <c:pt idx="210">
                  <c:v>36393.510585605734</c:v>
                </c:pt>
                <c:pt idx="211">
                  <c:v>36393.758464203274</c:v>
                </c:pt>
                <c:pt idx="212">
                  <c:v>36393.994669984204</c:v>
                </c:pt>
                <c:pt idx="213">
                  <c:v>36394.219844710591</c:v>
                </c:pt>
                <c:pt idx="214">
                  <c:v>36394.434590175231</c:v>
                </c:pt>
                <c:pt idx="215">
                  <c:v>36394.639470965187</c:v>
                </c:pt>
                <c:pt idx="216">
                  <c:v>36394.835017018333</c:v>
                </c:pt>
                <c:pt idx="217">
                  <c:v>36395.021725984734</c:v>
                </c:pt>
                <c:pt idx="218">
                  <c:v>36395.200065414836</c:v>
                </c:pt>
                <c:pt idx="219">
                  <c:v>36395.370474782314</c:v>
                </c:pt>
                <c:pt idx="220">
                  <c:v>36395.533367360054</c:v>
                </c:pt>
                <c:pt idx="221">
                  <c:v>36395.689131957624</c:v>
                </c:pt>
                <c:pt idx="222">
                  <c:v>36395.838134532802</c:v>
                </c:pt>
                <c:pt idx="223">
                  <c:v>36395.980719686493</c:v>
                </c:pt>
                <c:pt idx="224">
                  <c:v>36396.117212050602</c:v>
                </c:pt>
                <c:pt idx="225">
                  <c:v>36396.247917576795</c:v>
                </c:pt>
                <c:pt idx="226">
                  <c:v>36396.373124734026</c:v>
                </c:pt>
                <c:pt idx="227">
                  <c:v>36396.493105621703</c:v>
                </c:pt>
                <c:pt idx="228">
                  <c:v>36396.60811700562</c:v>
                </c:pt>
              </c:numCache>
            </c:numRef>
          </c:yVal>
          <c:smooth val="0"/>
        </c:ser>
        <c:ser>
          <c:idx val="1"/>
          <c:order val="1"/>
          <c:tx>
            <c:v>R(T)</c:v>
          </c:tx>
          <c:spPr>
            <a:ln w="31750">
              <a:solidFill>
                <a:srgbClr val="0033CC"/>
              </a:solidFill>
            </a:ln>
          </c:spPr>
          <c:marker>
            <c:symbol val="none"/>
          </c:marker>
          <c:xVal>
            <c:numRef>
              <c:f>Sheet2!$A$2:$A$230</c:f>
              <c:numCache>
                <c:formatCode>General</c:formatCode>
                <c:ptCount val="229"/>
                <c:pt idx="0">
                  <c:v>1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85</c:v>
                </c:pt>
                <c:pt idx="18">
                  <c:v>90</c:v>
                </c:pt>
                <c:pt idx="19">
                  <c:v>95</c:v>
                </c:pt>
                <c:pt idx="20">
                  <c:v>100</c:v>
                </c:pt>
                <c:pt idx="21">
                  <c:v>105</c:v>
                </c:pt>
                <c:pt idx="22">
                  <c:v>110</c:v>
                </c:pt>
                <c:pt idx="23">
                  <c:v>115</c:v>
                </c:pt>
                <c:pt idx="24">
                  <c:v>120</c:v>
                </c:pt>
                <c:pt idx="25">
                  <c:v>125</c:v>
                </c:pt>
                <c:pt idx="26">
                  <c:v>130</c:v>
                </c:pt>
                <c:pt idx="27">
                  <c:v>135</c:v>
                </c:pt>
                <c:pt idx="28">
                  <c:v>140</c:v>
                </c:pt>
                <c:pt idx="29">
                  <c:v>145</c:v>
                </c:pt>
                <c:pt idx="30">
                  <c:v>150</c:v>
                </c:pt>
                <c:pt idx="31">
                  <c:v>155</c:v>
                </c:pt>
                <c:pt idx="32">
                  <c:v>160</c:v>
                </c:pt>
                <c:pt idx="33">
                  <c:v>165</c:v>
                </c:pt>
                <c:pt idx="34">
                  <c:v>170</c:v>
                </c:pt>
                <c:pt idx="35">
                  <c:v>175</c:v>
                </c:pt>
                <c:pt idx="36">
                  <c:v>180</c:v>
                </c:pt>
                <c:pt idx="37">
                  <c:v>185</c:v>
                </c:pt>
                <c:pt idx="38">
                  <c:v>190</c:v>
                </c:pt>
                <c:pt idx="39">
                  <c:v>195</c:v>
                </c:pt>
                <c:pt idx="40">
                  <c:v>200</c:v>
                </c:pt>
                <c:pt idx="41">
                  <c:v>205</c:v>
                </c:pt>
                <c:pt idx="42">
                  <c:v>210</c:v>
                </c:pt>
                <c:pt idx="43">
                  <c:v>215</c:v>
                </c:pt>
                <c:pt idx="44">
                  <c:v>220</c:v>
                </c:pt>
                <c:pt idx="45">
                  <c:v>225</c:v>
                </c:pt>
                <c:pt idx="46">
                  <c:v>230</c:v>
                </c:pt>
                <c:pt idx="47">
                  <c:v>235</c:v>
                </c:pt>
                <c:pt idx="48">
                  <c:v>240</c:v>
                </c:pt>
                <c:pt idx="49">
                  <c:v>245</c:v>
                </c:pt>
                <c:pt idx="50">
                  <c:v>250</c:v>
                </c:pt>
                <c:pt idx="51">
                  <c:v>255</c:v>
                </c:pt>
                <c:pt idx="52">
                  <c:v>260</c:v>
                </c:pt>
                <c:pt idx="53">
                  <c:v>265</c:v>
                </c:pt>
                <c:pt idx="54">
                  <c:v>270</c:v>
                </c:pt>
                <c:pt idx="55">
                  <c:v>275</c:v>
                </c:pt>
                <c:pt idx="56">
                  <c:v>280</c:v>
                </c:pt>
                <c:pt idx="57">
                  <c:v>285</c:v>
                </c:pt>
                <c:pt idx="58">
                  <c:v>290</c:v>
                </c:pt>
                <c:pt idx="59">
                  <c:v>295</c:v>
                </c:pt>
                <c:pt idx="60">
                  <c:v>300</c:v>
                </c:pt>
                <c:pt idx="61">
                  <c:v>305</c:v>
                </c:pt>
                <c:pt idx="62">
                  <c:v>310</c:v>
                </c:pt>
                <c:pt idx="63">
                  <c:v>315</c:v>
                </c:pt>
                <c:pt idx="64">
                  <c:v>320</c:v>
                </c:pt>
                <c:pt idx="65">
                  <c:v>325</c:v>
                </c:pt>
                <c:pt idx="66">
                  <c:v>330</c:v>
                </c:pt>
                <c:pt idx="67">
                  <c:v>335</c:v>
                </c:pt>
                <c:pt idx="68">
                  <c:v>340</c:v>
                </c:pt>
                <c:pt idx="69">
                  <c:v>345</c:v>
                </c:pt>
                <c:pt idx="70">
                  <c:v>350</c:v>
                </c:pt>
                <c:pt idx="71">
                  <c:v>355</c:v>
                </c:pt>
                <c:pt idx="72">
                  <c:v>360</c:v>
                </c:pt>
                <c:pt idx="73">
                  <c:v>365</c:v>
                </c:pt>
                <c:pt idx="74">
                  <c:v>370</c:v>
                </c:pt>
                <c:pt idx="75">
                  <c:v>375</c:v>
                </c:pt>
                <c:pt idx="76">
                  <c:v>380</c:v>
                </c:pt>
                <c:pt idx="77">
                  <c:v>385</c:v>
                </c:pt>
                <c:pt idx="78">
                  <c:v>390</c:v>
                </c:pt>
                <c:pt idx="79">
                  <c:v>395</c:v>
                </c:pt>
                <c:pt idx="80">
                  <c:v>400</c:v>
                </c:pt>
                <c:pt idx="81">
                  <c:v>405</c:v>
                </c:pt>
                <c:pt idx="82">
                  <c:v>410</c:v>
                </c:pt>
                <c:pt idx="83">
                  <c:v>415</c:v>
                </c:pt>
                <c:pt idx="84">
                  <c:v>420</c:v>
                </c:pt>
                <c:pt idx="85">
                  <c:v>425</c:v>
                </c:pt>
                <c:pt idx="86">
                  <c:v>430</c:v>
                </c:pt>
                <c:pt idx="87">
                  <c:v>435</c:v>
                </c:pt>
                <c:pt idx="88">
                  <c:v>440</c:v>
                </c:pt>
                <c:pt idx="89">
                  <c:v>445</c:v>
                </c:pt>
                <c:pt idx="90">
                  <c:v>450</c:v>
                </c:pt>
                <c:pt idx="91">
                  <c:v>455</c:v>
                </c:pt>
                <c:pt idx="92">
                  <c:v>460</c:v>
                </c:pt>
                <c:pt idx="93">
                  <c:v>465</c:v>
                </c:pt>
                <c:pt idx="94">
                  <c:v>470</c:v>
                </c:pt>
                <c:pt idx="95">
                  <c:v>475</c:v>
                </c:pt>
                <c:pt idx="96">
                  <c:v>480</c:v>
                </c:pt>
                <c:pt idx="97">
                  <c:v>485</c:v>
                </c:pt>
                <c:pt idx="98">
                  <c:v>490</c:v>
                </c:pt>
                <c:pt idx="99">
                  <c:v>495</c:v>
                </c:pt>
                <c:pt idx="100">
                  <c:v>500</c:v>
                </c:pt>
                <c:pt idx="101">
                  <c:v>505</c:v>
                </c:pt>
                <c:pt idx="102">
                  <c:v>510</c:v>
                </c:pt>
                <c:pt idx="103">
                  <c:v>515</c:v>
                </c:pt>
                <c:pt idx="104">
                  <c:v>520</c:v>
                </c:pt>
                <c:pt idx="105">
                  <c:v>525</c:v>
                </c:pt>
                <c:pt idx="106">
                  <c:v>530</c:v>
                </c:pt>
                <c:pt idx="107">
                  <c:v>535</c:v>
                </c:pt>
                <c:pt idx="108">
                  <c:v>540</c:v>
                </c:pt>
                <c:pt idx="109">
                  <c:v>545</c:v>
                </c:pt>
                <c:pt idx="110">
                  <c:v>550</c:v>
                </c:pt>
                <c:pt idx="111">
                  <c:v>555</c:v>
                </c:pt>
                <c:pt idx="112">
                  <c:v>560</c:v>
                </c:pt>
                <c:pt idx="113">
                  <c:v>565</c:v>
                </c:pt>
                <c:pt idx="114">
                  <c:v>570</c:v>
                </c:pt>
                <c:pt idx="115">
                  <c:v>575</c:v>
                </c:pt>
                <c:pt idx="116">
                  <c:v>580</c:v>
                </c:pt>
                <c:pt idx="117">
                  <c:v>585</c:v>
                </c:pt>
                <c:pt idx="118">
                  <c:v>590</c:v>
                </c:pt>
                <c:pt idx="119">
                  <c:v>595</c:v>
                </c:pt>
                <c:pt idx="120">
                  <c:v>600</c:v>
                </c:pt>
                <c:pt idx="121">
                  <c:v>605</c:v>
                </c:pt>
                <c:pt idx="122">
                  <c:v>610</c:v>
                </c:pt>
                <c:pt idx="123">
                  <c:v>615</c:v>
                </c:pt>
                <c:pt idx="124">
                  <c:v>620</c:v>
                </c:pt>
                <c:pt idx="125">
                  <c:v>625</c:v>
                </c:pt>
                <c:pt idx="126">
                  <c:v>630</c:v>
                </c:pt>
                <c:pt idx="127">
                  <c:v>635</c:v>
                </c:pt>
                <c:pt idx="128">
                  <c:v>640</c:v>
                </c:pt>
                <c:pt idx="129">
                  <c:v>645</c:v>
                </c:pt>
                <c:pt idx="130">
                  <c:v>650</c:v>
                </c:pt>
                <c:pt idx="131">
                  <c:v>655</c:v>
                </c:pt>
                <c:pt idx="132">
                  <c:v>660</c:v>
                </c:pt>
                <c:pt idx="133">
                  <c:v>665</c:v>
                </c:pt>
                <c:pt idx="134">
                  <c:v>670</c:v>
                </c:pt>
                <c:pt idx="135">
                  <c:v>675</c:v>
                </c:pt>
                <c:pt idx="136">
                  <c:v>680</c:v>
                </c:pt>
                <c:pt idx="137">
                  <c:v>685</c:v>
                </c:pt>
                <c:pt idx="138">
                  <c:v>690</c:v>
                </c:pt>
                <c:pt idx="139">
                  <c:v>695</c:v>
                </c:pt>
                <c:pt idx="140">
                  <c:v>700</c:v>
                </c:pt>
                <c:pt idx="141">
                  <c:v>705</c:v>
                </c:pt>
                <c:pt idx="142">
                  <c:v>710</c:v>
                </c:pt>
                <c:pt idx="143">
                  <c:v>715</c:v>
                </c:pt>
                <c:pt idx="144">
                  <c:v>720</c:v>
                </c:pt>
                <c:pt idx="145">
                  <c:v>725</c:v>
                </c:pt>
                <c:pt idx="146">
                  <c:v>730</c:v>
                </c:pt>
                <c:pt idx="147">
                  <c:v>735</c:v>
                </c:pt>
                <c:pt idx="148">
                  <c:v>740</c:v>
                </c:pt>
                <c:pt idx="149">
                  <c:v>745</c:v>
                </c:pt>
                <c:pt idx="150">
                  <c:v>750</c:v>
                </c:pt>
                <c:pt idx="151">
                  <c:v>755</c:v>
                </c:pt>
                <c:pt idx="152">
                  <c:v>760</c:v>
                </c:pt>
                <c:pt idx="153">
                  <c:v>765</c:v>
                </c:pt>
                <c:pt idx="154">
                  <c:v>770</c:v>
                </c:pt>
                <c:pt idx="155">
                  <c:v>775</c:v>
                </c:pt>
                <c:pt idx="156">
                  <c:v>780</c:v>
                </c:pt>
                <c:pt idx="157">
                  <c:v>785</c:v>
                </c:pt>
                <c:pt idx="158">
                  <c:v>790</c:v>
                </c:pt>
                <c:pt idx="159">
                  <c:v>795</c:v>
                </c:pt>
                <c:pt idx="160">
                  <c:v>800</c:v>
                </c:pt>
                <c:pt idx="161">
                  <c:v>805</c:v>
                </c:pt>
                <c:pt idx="162">
                  <c:v>810</c:v>
                </c:pt>
                <c:pt idx="163">
                  <c:v>815</c:v>
                </c:pt>
                <c:pt idx="164">
                  <c:v>820</c:v>
                </c:pt>
                <c:pt idx="165">
                  <c:v>825</c:v>
                </c:pt>
                <c:pt idx="166">
                  <c:v>830</c:v>
                </c:pt>
                <c:pt idx="167">
                  <c:v>835</c:v>
                </c:pt>
                <c:pt idx="168">
                  <c:v>840</c:v>
                </c:pt>
                <c:pt idx="169">
                  <c:v>845</c:v>
                </c:pt>
                <c:pt idx="170">
                  <c:v>850</c:v>
                </c:pt>
                <c:pt idx="171">
                  <c:v>855</c:v>
                </c:pt>
                <c:pt idx="172">
                  <c:v>860</c:v>
                </c:pt>
                <c:pt idx="173">
                  <c:v>865</c:v>
                </c:pt>
                <c:pt idx="174">
                  <c:v>870</c:v>
                </c:pt>
                <c:pt idx="175">
                  <c:v>875</c:v>
                </c:pt>
                <c:pt idx="176">
                  <c:v>880</c:v>
                </c:pt>
                <c:pt idx="177">
                  <c:v>885</c:v>
                </c:pt>
                <c:pt idx="178">
                  <c:v>890</c:v>
                </c:pt>
                <c:pt idx="179">
                  <c:v>895</c:v>
                </c:pt>
                <c:pt idx="180">
                  <c:v>900</c:v>
                </c:pt>
                <c:pt idx="181">
                  <c:v>905</c:v>
                </c:pt>
                <c:pt idx="182">
                  <c:v>910</c:v>
                </c:pt>
                <c:pt idx="183">
                  <c:v>915</c:v>
                </c:pt>
                <c:pt idx="184">
                  <c:v>920</c:v>
                </c:pt>
                <c:pt idx="185">
                  <c:v>925</c:v>
                </c:pt>
                <c:pt idx="186">
                  <c:v>930</c:v>
                </c:pt>
                <c:pt idx="187">
                  <c:v>935</c:v>
                </c:pt>
                <c:pt idx="188">
                  <c:v>940</c:v>
                </c:pt>
                <c:pt idx="189">
                  <c:v>945</c:v>
                </c:pt>
                <c:pt idx="190">
                  <c:v>950</c:v>
                </c:pt>
                <c:pt idx="191">
                  <c:v>955</c:v>
                </c:pt>
                <c:pt idx="192">
                  <c:v>960</c:v>
                </c:pt>
                <c:pt idx="193">
                  <c:v>965</c:v>
                </c:pt>
                <c:pt idx="194">
                  <c:v>970</c:v>
                </c:pt>
                <c:pt idx="195">
                  <c:v>975</c:v>
                </c:pt>
                <c:pt idx="196">
                  <c:v>980</c:v>
                </c:pt>
                <c:pt idx="197">
                  <c:v>985</c:v>
                </c:pt>
                <c:pt idx="198">
                  <c:v>990</c:v>
                </c:pt>
                <c:pt idx="199">
                  <c:v>995</c:v>
                </c:pt>
                <c:pt idx="200">
                  <c:v>1000</c:v>
                </c:pt>
                <c:pt idx="201">
                  <c:v>1005</c:v>
                </c:pt>
                <c:pt idx="202">
                  <c:v>1010</c:v>
                </c:pt>
                <c:pt idx="203">
                  <c:v>1015</c:v>
                </c:pt>
                <c:pt idx="204">
                  <c:v>1020</c:v>
                </c:pt>
                <c:pt idx="205">
                  <c:v>1025</c:v>
                </c:pt>
                <c:pt idx="206">
                  <c:v>1030</c:v>
                </c:pt>
                <c:pt idx="207">
                  <c:v>1035</c:v>
                </c:pt>
                <c:pt idx="208">
                  <c:v>1040</c:v>
                </c:pt>
                <c:pt idx="209">
                  <c:v>1045</c:v>
                </c:pt>
                <c:pt idx="210">
                  <c:v>1050</c:v>
                </c:pt>
                <c:pt idx="211">
                  <c:v>1055</c:v>
                </c:pt>
                <c:pt idx="212">
                  <c:v>1060</c:v>
                </c:pt>
                <c:pt idx="213">
                  <c:v>1065</c:v>
                </c:pt>
                <c:pt idx="214">
                  <c:v>1070</c:v>
                </c:pt>
                <c:pt idx="215">
                  <c:v>1075</c:v>
                </c:pt>
                <c:pt idx="216">
                  <c:v>1080</c:v>
                </c:pt>
                <c:pt idx="217">
                  <c:v>1085</c:v>
                </c:pt>
                <c:pt idx="218">
                  <c:v>1090</c:v>
                </c:pt>
                <c:pt idx="219">
                  <c:v>1095</c:v>
                </c:pt>
                <c:pt idx="220">
                  <c:v>1100</c:v>
                </c:pt>
                <c:pt idx="221">
                  <c:v>1105</c:v>
                </c:pt>
                <c:pt idx="222">
                  <c:v>1110</c:v>
                </c:pt>
                <c:pt idx="223">
                  <c:v>1115</c:v>
                </c:pt>
                <c:pt idx="224">
                  <c:v>1120</c:v>
                </c:pt>
                <c:pt idx="225">
                  <c:v>1125</c:v>
                </c:pt>
                <c:pt idx="226">
                  <c:v>1130</c:v>
                </c:pt>
                <c:pt idx="227">
                  <c:v>1135</c:v>
                </c:pt>
                <c:pt idx="228">
                  <c:v>1140</c:v>
                </c:pt>
              </c:numCache>
            </c:numRef>
          </c:xVal>
          <c:yVal>
            <c:numRef>
              <c:f>Sheet2!$H$2:$H$229</c:f>
              <c:numCache>
                <c:formatCode>General</c:formatCode>
                <c:ptCount val="228"/>
                <c:pt idx="0">
                  <c:v>-92883.488372093008</c:v>
                </c:pt>
                <c:pt idx="1">
                  <c:v>-92017.441860465115</c:v>
                </c:pt>
                <c:pt idx="2">
                  <c:v>-90934.883720930462</c:v>
                </c:pt>
                <c:pt idx="3">
                  <c:v>-89852.325581395387</c:v>
                </c:pt>
                <c:pt idx="4">
                  <c:v>-88769.767441860371</c:v>
                </c:pt>
                <c:pt idx="5">
                  <c:v>-87687.209302325573</c:v>
                </c:pt>
                <c:pt idx="6">
                  <c:v>-86604.651162790949</c:v>
                </c:pt>
                <c:pt idx="7">
                  <c:v>-85522.093023255817</c:v>
                </c:pt>
                <c:pt idx="8">
                  <c:v>-84439.534883720815</c:v>
                </c:pt>
                <c:pt idx="9">
                  <c:v>-83356.976744186046</c:v>
                </c:pt>
                <c:pt idx="10">
                  <c:v>-82274.418604651175</c:v>
                </c:pt>
                <c:pt idx="11">
                  <c:v>-81191.860465116275</c:v>
                </c:pt>
                <c:pt idx="12">
                  <c:v>-80109.302325581404</c:v>
                </c:pt>
                <c:pt idx="13">
                  <c:v>-79026.744186046519</c:v>
                </c:pt>
                <c:pt idx="14">
                  <c:v>-77944.186046511633</c:v>
                </c:pt>
                <c:pt idx="15">
                  <c:v>-76861.627906976762</c:v>
                </c:pt>
                <c:pt idx="16">
                  <c:v>-75779.069767441979</c:v>
                </c:pt>
                <c:pt idx="17">
                  <c:v>-74696.511627906992</c:v>
                </c:pt>
                <c:pt idx="18">
                  <c:v>-73613.953488372048</c:v>
                </c:pt>
                <c:pt idx="19">
                  <c:v>-72531.395348837366</c:v>
                </c:pt>
                <c:pt idx="20">
                  <c:v>-71448.837209302248</c:v>
                </c:pt>
                <c:pt idx="21">
                  <c:v>-70366.27906976745</c:v>
                </c:pt>
                <c:pt idx="22">
                  <c:v>-69283.720930232448</c:v>
                </c:pt>
                <c:pt idx="23">
                  <c:v>-68201.162790697694</c:v>
                </c:pt>
                <c:pt idx="24">
                  <c:v>-67118.604651162779</c:v>
                </c:pt>
                <c:pt idx="25">
                  <c:v>-66036.046511627705</c:v>
                </c:pt>
                <c:pt idx="26">
                  <c:v>-64953.488372093096</c:v>
                </c:pt>
                <c:pt idx="27">
                  <c:v>-63870.930232558203</c:v>
                </c:pt>
                <c:pt idx="28">
                  <c:v>-62788.372093023259</c:v>
                </c:pt>
                <c:pt idx="29">
                  <c:v>-61705.813953488447</c:v>
                </c:pt>
                <c:pt idx="30">
                  <c:v>-60623.255813953489</c:v>
                </c:pt>
                <c:pt idx="31">
                  <c:v>-59540.697674418596</c:v>
                </c:pt>
                <c:pt idx="32">
                  <c:v>-58458.139534883725</c:v>
                </c:pt>
                <c:pt idx="33">
                  <c:v>-57375.581395348934</c:v>
                </c:pt>
                <c:pt idx="34">
                  <c:v>-56293.023255813954</c:v>
                </c:pt>
                <c:pt idx="35">
                  <c:v>-55210.465116279083</c:v>
                </c:pt>
                <c:pt idx="36">
                  <c:v>-54127.906976744212</c:v>
                </c:pt>
                <c:pt idx="37">
                  <c:v>-53045.348837209414</c:v>
                </c:pt>
                <c:pt idx="38">
                  <c:v>-51962.79069767442</c:v>
                </c:pt>
                <c:pt idx="39">
                  <c:v>-50880.232558139542</c:v>
                </c:pt>
                <c:pt idx="40">
                  <c:v>-49797.674418604656</c:v>
                </c:pt>
                <c:pt idx="41">
                  <c:v>-48715.116279069793</c:v>
                </c:pt>
                <c:pt idx="42">
                  <c:v>-47632.558139534893</c:v>
                </c:pt>
                <c:pt idx="43">
                  <c:v>-46550.000000000007</c:v>
                </c:pt>
                <c:pt idx="44">
                  <c:v>-45467.441860465122</c:v>
                </c:pt>
                <c:pt idx="45">
                  <c:v>-44384.883720930186</c:v>
                </c:pt>
                <c:pt idx="46">
                  <c:v>-43302.325581395351</c:v>
                </c:pt>
                <c:pt idx="47">
                  <c:v>-42219.767441860356</c:v>
                </c:pt>
                <c:pt idx="48">
                  <c:v>-41137.209302325587</c:v>
                </c:pt>
                <c:pt idx="49">
                  <c:v>-40054.651162790651</c:v>
                </c:pt>
                <c:pt idx="50">
                  <c:v>-38972.093023255758</c:v>
                </c:pt>
                <c:pt idx="51">
                  <c:v>-37889.534883720939</c:v>
                </c:pt>
                <c:pt idx="52">
                  <c:v>-36806.976744186046</c:v>
                </c:pt>
                <c:pt idx="53">
                  <c:v>-35724.418604651168</c:v>
                </c:pt>
                <c:pt idx="54">
                  <c:v>-34641.860465116275</c:v>
                </c:pt>
                <c:pt idx="55">
                  <c:v>-33559.302325581404</c:v>
                </c:pt>
                <c:pt idx="56">
                  <c:v>-32476.744186046515</c:v>
                </c:pt>
                <c:pt idx="57">
                  <c:v>-31394.186046511637</c:v>
                </c:pt>
                <c:pt idx="58">
                  <c:v>-30311.62790697669</c:v>
                </c:pt>
                <c:pt idx="59">
                  <c:v>-29229.069767441852</c:v>
                </c:pt>
                <c:pt idx="60">
                  <c:v>-28146.511627906919</c:v>
                </c:pt>
                <c:pt idx="61">
                  <c:v>-27063.953488372099</c:v>
                </c:pt>
                <c:pt idx="62">
                  <c:v>-25981.395348837166</c:v>
                </c:pt>
                <c:pt idx="63">
                  <c:v>-24898.837209302295</c:v>
                </c:pt>
                <c:pt idx="64">
                  <c:v>-23816.279069767443</c:v>
                </c:pt>
                <c:pt idx="65">
                  <c:v>-22733.720930232557</c:v>
                </c:pt>
                <c:pt idx="66">
                  <c:v>-21651.162790697679</c:v>
                </c:pt>
                <c:pt idx="67">
                  <c:v>-20568.604651162797</c:v>
                </c:pt>
                <c:pt idx="68">
                  <c:v>-19486.046511627908</c:v>
                </c:pt>
                <c:pt idx="69">
                  <c:v>-18403.488372093063</c:v>
                </c:pt>
                <c:pt idx="70">
                  <c:v>-17320.930232558116</c:v>
                </c:pt>
                <c:pt idx="71">
                  <c:v>-16238.372093023241</c:v>
                </c:pt>
                <c:pt idx="72">
                  <c:v>-15155.813953488348</c:v>
                </c:pt>
                <c:pt idx="73">
                  <c:v>-14073.255813953476</c:v>
                </c:pt>
                <c:pt idx="74">
                  <c:v>-12990.697674418605</c:v>
                </c:pt>
                <c:pt idx="75">
                  <c:v>-11908.139534883727</c:v>
                </c:pt>
                <c:pt idx="76">
                  <c:v>-10825.581395348829</c:v>
                </c:pt>
                <c:pt idx="77">
                  <c:v>-9743.0232558139778</c:v>
                </c:pt>
                <c:pt idx="78">
                  <c:v>-8660.4651162790451</c:v>
                </c:pt>
                <c:pt idx="79">
                  <c:v>-7577.9069767441915</c:v>
                </c:pt>
                <c:pt idx="80">
                  <c:v>-6495.3488372093025</c:v>
                </c:pt>
                <c:pt idx="81">
                  <c:v>-5412.7906976744225</c:v>
                </c:pt>
                <c:pt idx="82">
                  <c:v>-4330.2325581395335</c:v>
                </c:pt>
                <c:pt idx="83">
                  <c:v>-3247.6744186046567</c:v>
                </c:pt>
                <c:pt idx="84">
                  <c:v>-2165.1162790697636</c:v>
                </c:pt>
                <c:pt idx="85">
                  <c:v>-1082.5581395348877</c:v>
                </c:pt>
                <c:pt idx="86">
                  <c:v>0</c:v>
                </c:pt>
                <c:pt idx="87">
                  <c:v>1082.5581395348756</c:v>
                </c:pt>
                <c:pt idx="88">
                  <c:v>2165.1162790697636</c:v>
                </c:pt>
                <c:pt idx="89">
                  <c:v>3247.6744186046453</c:v>
                </c:pt>
                <c:pt idx="90">
                  <c:v>4330.2325581395235</c:v>
                </c:pt>
                <c:pt idx="91">
                  <c:v>5412.7906976744125</c:v>
                </c:pt>
                <c:pt idx="92">
                  <c:v>6495.3488372092907</c:v>
                </c:pt>
                <c:pt idx="93">
                  <c:v>7577.9069767441806</c:v>
                </c:pt>
                <c:pt idx="94">
                  <c:v>8660.4651162790324</c:v>
                </c:pt>
                <c:pt idx="95">
                  <c:v>9743.0232558139651</c:v>
                </c:pt>
                <c:pt idx="96">
                  <c:v>10825.581395348827</c:v>
                </c:pt>
                <c:pt idx="97">
                  <c:v>11908.139534883709</c:v>
                </c:pt>
                <c:pt idx="98">
                  <c:v>12990.697674418589</c:v>
                </c:pt>
                <c:pt idx="99">
                  <c:v>14073.255813953463</c:v>
                </c:pt>
                <c:pt idx="100">
                  <c:v>15155.813953488339</c:v>
                </c:pt>
                <c:pt idx="101">
                  <c:v>16238.372093023228</c:v>
                </c:pt>
                <c:pt idx="102">
                  <c:v>17320.930232558116</c:v>
                </c:pt>
                <c:pt idx="103">
                  <c:v>18403.488372093048</c:v>
                </c:pt>
                <c:pt idx="104">
                  <c:v>19486.046511627901</c:v>
                </c:pt>
                <c:pt idx="105">
                  <c:v>20568.604651162786</c:v>
                </c:pt>
                <c:pt idx="106">
                  <c:v>21651.162790697665</c:v>
                </c:pt>
                <c:pt idx="107">
                  <c:v>22733.720930232554</c:v>
                </c:pt>
                <c:pt idx="108">
                  <c:v>23816.279069767432</c:v>
                </c:pt>
                <c:pt idx="109">
                  <c:v>24898.837209302292</c:v>
                </c:pt>
                <c:pt idx="110">
                  <c:v>25981.395348837148</c:v>
                </c:pt>
                <c:pt idx="111">
                  <c:v>27063.953488372088</c:v>
                </c:pt>
                <c:pt idx="112">
                  <c:v>28146.511627906912</c:v>
                </c:pt>
                <c:pt idx="113">
                  <c:v>29229.069767441852</c:v>
                </c:pt>
                <c:pt idx="114">
                  <c:v>30311.627906976686</c:v>
                </c:pt>
                <c:pt idx="115">
                  <c:v>31394.186046511622</c:v>
                </c:pt>
                <c:pt idx="116">
                  <c:v>32476.744186046501</c:v>
                </c:pt>
                <c:pt idx="117">
                  <c:v>33559.302325581375</c:v>
                </c:pt>
                <c:pt idx="118">
                  <c:v>34641.860465116224</c:v>
                </c:pt>
                <c:pt idx="119">
                  <c:v>35724.41860465116</c:v>
                </c:pt>
                <c:pt idx="120">
                  <c:v>36806.976744186039</c:v>
                </c:pt>
                <c:pt idx="121">
                  <c:v>37889.534883720931</c:v>
                </c:pt>
                <c:pt idx="122">
                  <c:v>38972.093023255744</c:v>
                </c:pt>
                <c:pt idx="123">
                  <c:v>40054.651162790637</c:v>
                </c:pt>
                <c:pt idx="124">
                  <c:v>41137.209302325573</c:v>
                </c:pt>
                <c:pt idx="125">
                  <c:v>42219.767441860342</c:v>
                </c:pt>
                <c:pt idx="126">
                  <c:v>43302.325581395336</c:v>
                </c:pt>
                <c:pt idx="127">
                  <c:v>44384.883720930186</c:v>
                </c:pt>
                <c:pt idx="128">
                  <c:v>45467.441860465107</c:v>
                </c:pt>
                <c:pt idx="129">
                  <c:v>46550</c:v>
                </c:pt>
                <c:pt idx="130">
                  <c:v>47632.558139534893</c:v>
                </c:pt>
                <c:pt idx="131">
                  <c:v>48715.116279069793</c:v>
                </c:pt>
                <c:pt idx="132">
                  <c:v>49797.674418604634</c:v>
                </c:pt>
                <c:pt idx="133">
                  <c:v>50880.232558139542</c:v>
                </c:pt>
                <c:pt idx="134">
                  <c:v>51962.790697674405</c:v>
                </c:pt>
                <c:pt idx="135">
                  <c:v>53045.3488372094</c:v>
                </c:pt>
                <c:pt idx="136">
                  <c:v>54127.906976744212</c:v>
                </c:pt>
                <c:pt idx="137">
                  <c:v>55210.465116279069</c:v>
                </c:pt>
                <c:pt idx="138">
                  <c:v>56293.023255813925</c:v>
                </c:pt>
                <c:pt idx="139">
                  <c:v>57375.581395348905</c:v>
                </c:pt>
                <c:pt idx="140">
                  <c:v>58458.139534883674</c:v>
                </c:pt>
                <c:pt idx="141">
                  <c:v>59540.697674418596</c:v>
                </c:pt>
                <c:pt idx="142">
                  <c:v>60623.255813953481</c:v>
                </c:pt>
                <c:pt idx="143">
                  <c:v>61705.813953488439</c:v>
                </c:pt>
                <c:pt idx="144">
                  <c:v>62788.372093023245</c:v>
                </c:pt>
                <c:pt idx="145">
                  <c:v>63870.930232558203</c:v>
                </c:pt>
                <c:pt idx="146">
                  <c:v>64953.488372093074</c:v>
                </c:pt>
                <c:pt idx="147">
                  <c:v>66036.046511627705</c:v>
                </c:pt>
                <c:pt idx="148">
                  <c:v>67118.604651162779</c:v>
                </c:pt>
                <c:pt idx="149">
                  <c:v>68201.162790697694</c:v>
                </c:pt>
                <c:pt idx="150">
                  <c:v>69283.720930232448</c:v>
                </c:pt>
                <c:pt idx="151">
                  <c:v>70366.279069767435</c:v>
                </c:pt>
                <c:pt idx="152">
                  <c:v>71448.837209302248</c:v>
                </c:pt>
                <c:pt idx="153">
                  <c:v>72531.395348837352</c:v>
                </c:pt>
                <c:pt idx="154">
                  <c:v>73613.953488372048</c:v>
                </c:pt>
                <c:pt idx="155">
                  <c:v>74696.511627906977</c:v>
                </c:pt>
                <c:pt idx="156">
                  <c:v>75779.069767441979</c:v>
                </c:pt>
                <c:pt idx="157">
                  <c:v>76861.627906976762</c:v>
                </c:pt>
                <c:pt idx="158">
                  <c:v>77944.186046511633</c:v>
                </c:pt>
                <c:pt idx="159">
                  <c:v>79026.744186046388</c:v>
                </c:pt>
                <c:pt idx="160">
                  <c:v>80109.302325581404</c:v>
                </c:pt>
                <c:pt idx="161">
                  <c:v>81191.860465116275</c:v>
                </c:pt>
                <c:pt idx="162">
                  <c:v>82274.41860465116</c:v>
                </c:pt>
                <c:pt idx="163">
                  <c:v>83356.976744186046</c:v>
                </c:pt>
                <c:pt idx="164">
                  <c:v>84439.5348837208</c:v>
                </c:pt>
                <c:pt idx="165">
                  <c:v>85522.093023255817</c:v>
                </c:pt>
                <c:pt idx="166">
                  <c:v>86604.65116279092</c:v>
                </c:pt>
                <c:pt idx="167">
                  <c:v>87687.209302325573</c:v>
                </c:pt>
                <c:pt idx="168">
                  <c:v>88769.767441860371</c:v>
                </c:pt>
                <c:pt idx="169">
                  <c:v>89852.325581395387</c:v>
                </c:pt>
                <c:pt idx="170">
                  <c:v>90934.883720930447</c:v>
                </c:pt>
                <c:pt idx="171">
                  <c:v>92017.4418604651</c:v>
                </c:pt>
                <c:pt idx="172">
                  <c:v>93100</c:v>
                </c:pt>
                <c:pt idx="173">
                  <c:v>94182.558139534885</c:v>
                </c:pt>
                <c:pt idx="174">
                  <c:v>95265.11627906948</c:v>
                </c:pt>
                <c:pt idx="175">
                  <c:v>96347.67441860486</c:v>
                </c:pt>
                <c:pt idx="176">
                  <c:v>97430.232558139352</c:v>
                </c:pt>
                <c:pt idx="177">
                  <c:v>98512.790697674398</c:v>
                </c:pt>
                <c:pt idx="178">
                  <c:v>99595.348837209094</c:v>
                </c:pt>
                <c:pt idx="179">
                  <c:v>100677.90697674417</c:v>
                </c:pt>
                <c:pt idx="180">
                  <c:v>101760.46511627907</c:v>
                </c:pt>
                <c:pt idx="181">
                  <c:v>102843.02325581394</c:v>
                </c:pt>
                <c:pt idx="182">
                  <c:v>103925.58139534885</c:v>
                </c:pt>
                <c:pt idx="183">
                  <c:v>105008.13953488372</c:v>
                </c:pt>
                <c:pt idx="184">
                  <c:v>106090.6976744186</c:v>
                </c:pt>
                <c:pt idx="185">
                  <c:v>107173.25581395347</c:v>
                </c:pt>
                <c:pt idx="186">
                  <c:v>108255.81395348835</c:v>
                </c:pt>
                <c:pt idx="187">
                  <c:v>109338.37209302324</c:v>
                </c:pt>
                <c:pt idx="188">
                  <c:v>110420.93023255814</c:v>
                </c:pt>
                <c:pt idx="189">
                  <c:v>111503.48837209301</c:v>
                </c:pt>
                <c:pt idx="190">
                  <c:v>112586.0465116277</c:v>
                </c:pt>
                <c:pt idx="191">
                  <c:v>113668.60465116274</c:v>
                </c:pt>
                <c:pt idx="192">
                  <c:v>114751.16279069766</c:v>
                </c:pt>
                <c:pt idx="193">
                  <c:v>115833.72093023254</c:v>
                </c:pt>
                <c:pt idx="194">
                  <c:v>116916.27906976742</c:v>
                </c:pt>
                <c:pt idx="195">
                  <c:v>117998.83720930231</c:v>
                </c:pt>
                <c:pt idx="196">
                  <c:v>119081.3953488374</c:v>
                </c:pt>
                <c:pt idx="197">
                  <c:v>120163.95348837199</c:v>
                </c:pt>
                <c:pt idx="198">
                  <c:v>121246.51162790698</c:v>
                </c:pt>
                <c:pt idx="199">
                  <c:v>122329.06976744199</c:v>
                </c:pt>
                <c:pt idx="200">
                  <c:v>123411.62790697673</c:v>
                </c:pt>
                <c:pt idx="201">
                  <c:v>124494.1860465116</c:v>
                </c:pt>
                <c:pt idx="202">
                  <c:v>125576.74418604639</c:v>
                </c:pt>
                <c:pt idx="203">
                  <c:v>126659.3023255814</c:v>
                </c:pt>
                <c:pt idx="204">
                  <c:v>127741.86046511628</c:v>
                </c:pt>
                <c:pt idx="205">
                  <c:v>128824.41860465116</c:v>
                </c:pt>
                <c:pt idx="206">
                  <c:v>129906.97674418606</c:v>
                </c:pt>
                <c:pt idx="207">
                  <c:v>130989.5348837208</c:v>
                </c:pt>
                <c:pt idx="208">
                  <c:v>132072.09302325582</c:v>
                </c:pt>
                <c:pt idx="209">
                  <c:v>133154.6511627904</c:v>
                </c:pt>
                <c:pt idx="210">
                  <c:v>134237.20930232556</c:v>
                </c:pt>
                <c:pt idx="211">
                  <c:v>135319.76744186087</c:v>
                </c:pt>
                <c:pt idx="212">
                  <c:v>136402.32558139513</c:v>
                </c:pt>
                <c:pt idx="213">
                  <c:v>137484.88372093023</c:v>
                </c:pt>
                <c:pt idx="214">
                  <c:v>138567.44186046513</c:v>
                </c:pt>
                <c:pt idx="215">
                  <c:v>139650</c:v>
                </c:pt>
                <c:pt idx="216">
                  <c:v>140732.55813953478</c:v>
                </c:pt>
                <c:pt idx="217">
                  <c:v>141815.11627907</c:v>
                </c:pt>
                <c:pt idx="218">
                  <c:v>142897.67441860441</c:v>
                </c:pt>
                <c:pt idx="219">
                  <c:v>143980.23255813951</c:v>
                </c:pt>
                <c:pt idx="220">
                  <c:v>145062.79069767418</c:v>
                </c:pt>
                <c:pt idx="221">
                  <c:v>146145.34883720928</c:v>
                </c:pt>
                <c:pt idx="222">
                  <c:v>147227.90697674398</c:v>
                </c:pt>
                <c:pt idx="223">
                  <c:v>148310.46511627882</c:v>
                </c:pt>
                <c:pt idx="224">
                  <c:v>149393.02325581401</c:v>
                </c:pt>
                <c:pt idx="225">
                  <c:v>150475.58139534868</c:v>
                </c:pt>
                <c:pt idx="226">
                  <c:v>151558.1395348837</c:v>
                </c:pt>
                <c:pt idx="227">
                  <c:v>152640.69767441889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908680688"/>
        <c:axId val="-464940176"/>
      </c:scatterChart>
      <c:valAx>
        <c:axId val="-1908680688"/>
        <c:scaling>
          <c:orientation val="minMax"/>
          <c:max val="600"/>
          <c:min val="40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</a:t>
                </a:r>
              </a:p>
            </c:rich>
          </c:tx>
          <c:layout>
            <c:manualLayout>
              <c:xMode val="edge"/>
              <c:yMode val="edge"/>
              <c:x val="0.53297331583552054"/>
              <c:y val="0.85798228346456695"/>
            </c:manualLayout>
          </c:layout>
          <c:overlay val="0"/>
        </c:title>
        <c:numFmt formatCode="General" sourceLinked="1"/>
        <c:majorTickMark val="in"/>
        <c:minorTickMark val="in"/>
        <c:tickLblPos val="none"/>
        <c:spPr>
          <a:ln w="31750">
            <a:solidFill>
              <a:schemeClr val="tx1"/>
            </a:solidFill>
          </a:ln>
        </c:spPr>
        <c:crossAx val="-464940176"/>
        <c:crosses val="autoZero"/>
        <c:crossBetween val="midCat"/>
        <c:majorUnit val="50"/>
        <c:minorUnit val="25"/>
      </c:valAx>
      <c:valAx>
        <c:axId val="-464940176"/>
        <c:scaling>
          <c:orientation val="minMax"/>
          <c:max val="40000"/>
          <c:min val="0"/>
        </c:scaling>
        <c:delete val="0"/>
        <c:axPos val="l"/>
        <c:numFmt formatCode="General" sourceLinked="1"/>
        <c:majorTickMark val="in"/>
        <c:minorTickMark val="in"/>
        <c:tickLblPos val="none"/>
        <c:spPr>
          <a:ln w="31750">
            <a:solidFill>
              <a:schemeClr val="tx1"/>
            </a:solidFill>
          </a:ln>
        </c:spPr>
        <c:crossAx val="-1908680688"/>
        <c:crosses val="autoZero"/>
        <c:crossBetween val="midCat"/>
        <c:majorUnit val="5000"/>
        <c:minorUnit val="2500"/>
      </c:valAx>
      <c:spPr>
        <a:ln w="31750">
          <a:solidFill>
            <a:sysClr val="windowText" lastClr="000000"/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3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3200"/>
            </a:pPr>
            <a:endParaRPr lang="en-US"/>
          </a:p>
        </c:txPr>
      </c:legendEntry>
      <c:layout>
        <c:manualLayout>
          <c:xMode val="edge"/>
          <c:yMode val="edge"/>
          <c:x val="3.3380488455892171E-2"/>
          <c:y val="9.8690288713910765E-2"/>
          <c:w val="0.30516281863072198"/>
          <c:h val="0.1936593175853018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baseline="-250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2.wmf"/><Relationship Id="rId4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16.wmf"/><Relationship Id="rId1" Type="http://schemas.openxmlformats.org/officeDocument/2006/relationships/image" Target="../media/image21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0.11109</cdr:x>
      <cdr:y>0.12186</cdr:y>
    </cdr:from>
    <cdr:to>
      <cdr:x>0.64326</cdr:x>
      <cdr:y>0.79823</cdr:y>
    </cdr:to>
    <cdr:grpSp>
      <cdr:nvGrpSpPr>
        <cdr:cNvPr id="4" name="Group 3"/>
        <cdr:cNvGrpSpPr/>
      </cdr:nvGrpSpPr>
      <cdr:grpSpPr>
        <a:xfrm xmlns:a="http://schemas.openxmlformats.org/drawingml/2006/main">
          <a:off x="973482" y="436429"/>
          <a:ext cx="4663405" cy="2422352"/>
          <a:chOff x="973484" y="436418"/>
          <a:chExt cx="4663440" cy="2422353"/>
        </a:xfrm>
      </cdr:grpSpPr>
      <cdr:cxnSp macro="">
        <cdr:nvCxnSpPr>
          <cdr:cNvPr id="2" name="Straight Connector 1"/>
          <cdr:cNvCxnSpPr/>
        </cdr:nvCxnSpPr>
        <cdr:spPr>
          <a:xfrm xmlns:a="http://schemas.openxmlformats.org/drawingml/2006/main" rot="5400000">
            <a:off x="4419757" y="1651996"/>
            <a:ext cx="2411963" cy="1588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8575" cap="flat" cmpd="sng" algn="ctr">
            <a:solidFill>
              <a:srgbClr val="FF0000"/>
            </a:solidFill>
            <a:prstDash val="sysDot"/>
          </a:ln>
          <a:effectLst xmlns:a="http://schemas.openxmlformats.org/drawingml/2006/main"/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3" name="Straight Connector 2"/>
          <cdr:cNvCxnSpPr/>
        </cdr:nvCxnSpPr>
        <cdr:spPr>
          <a:xfrm xmlns:a="http://schemas.openxmlformats.org/drawingml/2006/main" rot="10800000">
            <a:off x="973484" y="436418"/>
            <a:ext cx="4663440" cy="1523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28575" cap="flat" cmpd="sng" algn="ctr">
            <a:solidFill>
              <a:srgbClr val="FF0000"/>
            </a:solidFill>
            <a:prstDash val="sysDot"/>
          </a:ln>
          <a:effectLst xmlns:a="http://schemas.openxmlformats.org/drawingml/2006/main"/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  <cdr:relSizeAnchor xmlns:cdr="http://schemas.openxmlformats.org/drawingml/2006/chartDrawing">
    <cdr:from>
      <cdr:x>0.6913</cdr:x>
      <cdr:y>0.06383</cdr:y>
    </cdr:from>
    <cdr:to>
      <cdr:x>0.7764</cdr:x>
      <cdr:y>0.17555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057900" y="228600"/>
          <a:ext cx="745717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/>
        <a:p xmlns:a="http://schemas.openxmlformats.org/drawingml/2006/main">
          <a:r>
            <a:rPr lang="en-US" sz="2000" dirty="0" smtClean="0"/>
            <a:t>X</a:t>
          </a:r>
          <a:r>
            <a:rPr lang="en-US" sz="2000" baseline="-25000" dirty="0" smtClean="0"/>
            <a:t>A,EB</a:t>
          </a:r>
          <a:endParaRPr lang="en-US" sz="2000" dirty="0" smtClean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10" tIns="48306" rIns="96610" bIns="4830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9" y="1"/>
            <a:ext cx="3169920" cy="480060"/>
          </a:xfrm>
          <a:prstGeom prst="rect">
            <a:avLst/>
          </a:prstGeom>
        </p:spPr>
        <p:txBody>
          <a:bodyPr vert="horz" lIns="96610" tIns="48306" rIns="96610" bIns="48306" rtlCol="0"/>
          <a:lstStyle>
            <a:lvl1pPr algn="r">
              <a:defRPr sz="1200"/>
            </a:lvl1pPr>
          </a:lstStyle>
          <a:p>
            <a:fld id="{1B3B6E8C-5FD5-4BC3-BF39-AC10A914ADF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10" tIns="48306" rIns="96610" bIns="4830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9" y="9119474"/>
            <a:ext cx="3169920" cy="480060"/>
          </a:xfrm>
          <a:prstGeom prst="rect">
            <a:avLst/>
          </a:prstGeom>
        </p:spPr>
        <p:txBody>
          <a:bodyPr vert="horz" lIns="96610" tIns="48306" rIns="96610" bIns="48306" rtlCol="0" anchor="b"/>
          <a:lstStyle>
            <a:lvl1pPr algn="r">
              <a:defRPr sz="1200"/>
            </a:lvl1pPr>
          </a:lstStyle>
          <a:p>
            <a:fld id="{C132EB52-CE0D-4130-8603-138D5D9A7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5713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10" tIns="48306" rIns="96610" bIns="4830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9" y="1"/>
            <a:ext cx="3169920" cy="480060"/>
          </a:xfrm>
          <a:prstGeom prst="rect">
            <a:avLst/>
          </a:prstGeom>
        </p:spPr>
        <p:txBody>
          <a:bodyPr vert="horz" lIns="96610" tIns="48306" rIns="96610" bIns="48306" rtlCol="0"/>
          <a:lstStyle>
            <a:lvl1pPr algn="r">
              <a:defRPr sz="1200"/>
            </a:lvl1pPr>
          </a:lstStyle>
          <a:p>
            <a:fld id="{6BA5E8B1-2087-4F36-8439-C76D53F7C899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0" tIns="48306" rIns="96610" bIns="4830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10" tIns="48306" rIns="96610" bIns="48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10" tIns="48306" rIns="96610" bIns="4830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9" y="9119474"/>
            <a:ext cx="3169920" cy="480060"/>
          </a:xfrm>
          <a:prstGeom prst="rect">
            <a:avLst/>
          </a:prstGeom>
        </p:spPr>
        <p:txBody>
          <a:bodyPr vert="horz" lIns="96610" tIns="48306" rIns="96610" bIns="48306" rtlCol="0" anchor="b"/>
          <a:lstStyle>
            <a:lvl1pPr algn="r">
              <a:defRPr sz="1200"/>
            </a:lvl1pPr>
          </a:lstStyle>
          <a:p>
            <a:fld id="{66F50F79-877A-4AA1-A098-049D9C7D95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73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Think share pair: afte</a:t>
            </a:r>
            <a:r>
              <a:rPr lang="en-US" baseline="0" dirty="0" smtClean="0"/>
              <a:t>r “</a:t>
            </a:r>
            <a:r>
              <a:rPr lang="en-US" dirty="0"/>
              <a:t>When T</a:t>
            </a:r>
            <a:r>
              <a:rPr lang="en-US" baseline="-25000" dirty="0"/>
              <a:t>0</a:t>
            </a:r>
            <a:r>
              <a:rPr lang="en-US" dirty="0"/>
              <a:t> increases, slope stays same &amp; line shifts to right” appears, ask them to discuss with neighbor why the slope doesn’t change.  Answer: slope = </a:t>
            </a:r>
            <a:r>
              <a:rPr lang="en-US" dirty="0" err="1"/>
              <a:t>Cpo</a:t>
            </a:r>
            <a:r>
              <a:rPr lang="en-US" dirty="0"/>
              <a:t>(1+kappa) and initial temp (To) is not in expression for kappa, so it does not affect slope.  </a:t>
            </a:r>
          </a:p>
          <a:p>
            <a:r>
              <a:rPr lang="en-US" dirty="0"/>
              <a:t>Think share pair: why does changing kappa affect the slope and intercept?  Answer: kappa is a variable in both the slope and intercept portion of line.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154AD-BE2C-4AAC-AD11-BE6297C875B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021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154AD-BE2C-4AAC-AD11-BE6297C875B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76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A206-E07C-4220-96A5-ED23DB50716F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3929-C78E-456F-96C5-425EC588E8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A206-E07C-4220-96A5-ED23DB50716F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3929-C78E-456F-96C5-425EC588E8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A206-E07C-4220-96A5-ED23DB50716F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3929-C78E-456F-96C5-425EC588E8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492875"/>
            <a:ext cx="914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A206-E07C-4220-96A5-ED23DB50716F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3929-C78E-456F-96C5-425EC588E8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A206-E07C-4220-96A5-ED23DB50716F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3929-C78E-456F-96C5-425EC588E8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A206-E07C-4220-96A5-ED23DB50716F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3929-C78E-456F-96C5-425EC588E8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A206-E07C-4220-96A5-ED23DB50716F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3929-C78E-456F-96C5-425EC588E8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A206-E07C-4220-96A5-ED23DB50716F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3929-C78E-456F-96C5-425EC588E8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A206-E07C-4220-96A5-ED23DB50716F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3929-C78E-456F-96C5-425EC588E8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A206-E07C-4220-96A5-ED23DB50716F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3929-C78E-456F-96C5-425EC588E8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DA206-E07C-4220-96A5-ED23DB50716F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A3929-C78E-456F-96C5-425EC588E8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DA206-E07C-4220-96A5-ED23DB50716F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A3929-C78E-456F-96C5-425EC588E8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L14-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73140" y="6550223"/>
            <a:ext cx="8997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Illinois,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L14-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3140" y="6550223"/>
            <a:ext cx="8997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Illinois,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36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45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2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44.wmf"/><Relationship Id="rId20" Type="http://schemas.openxmlformats.org/officeDocument/2006/relationships/image" Target="../media/image4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41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5.bin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60.wmf"/><Relationship Id="rId3" Type="http://schemas.openxmlformats.org/officeDocument/2006/relationships/oleObject" Target="../embeddings/oleObject56.bin"/><Relationship Id="rId21" Type="http://schemas.openxmlformats.org/officeDocument/2006/relationships/oleObject" Target="../embeddings/oleObject65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63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59.wmf"/><Relationship Id="rId20" Type="http://schemas.openxmlformats.org/officeDocument/2006/relationships/image" Target="../media/image61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10" Type="http://schemas.openxmlformats.org/officeDocument/2006/relationships/image" Target="../media/image56.wmf"/><Relationship Id="rId19" Type="http://schemas.openxmlformats.org/officeDocument/2006/relationships/oleObject" Target="../embeddings/oleObject64.bin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58.wmf"/><Relationship Id="rId22" Type="http://schemas.openxmlformats.org/officeDocument/2006/relationships/image" Target="../media/image6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66.bin"/><Relationship Id="rId9" Type="http://schemas.openxmlformats.org/officeDocument/2006/relationships/image" Target="../media/image6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2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27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Equilibrium Conversion </a:t>
            </a:r>
            <a:r>
              <a:rPr lang="en-US" dirty="0" err="1" smtClean="0">
                <a:solidFill>
                  <a:schemeClr val="tx1"/>
                </a:solidFill>
              </a:rPr>
              <a:t>X</a:t>
            </a:r>
            <a:r>
              <a:rPr lang="en-US" baseline="-25000" dirty="0" err="1" smtClean="0">
                <a:solidFill>
                  <a:schemeClr val="tx1"/>
                </a:solidFill>
              </a:rPr>
              <a:t>Ae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324100" y="914400"/>
            <a:ext cx="4495800" cy="2743200"/>
            <a:chOff x="1295400" y="1066800"/>
            <a:chExt cx="4495800" cy="2743200"/>
          </a:xfrm>
        </p:grpSpPr>
        <p:grpSp>
          <p:nvGrpSpPr>
            <p:cNvPr id="18" name="Group 17"/>
            <p:cNvGrpSpPr/>
            <p:nvPr/>
          </p:nvGrpSpPr>
          <p:grpSpPr>
            <a:xfrm>
              <a:off x="1295400" y="1066800"/>
              <a:ext cx="4495800" cy="2743200"/>
              <a:chOff x="1295400" y="1066800"/>
              <a:chExt cx="4495800" cy="2743200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3677220" y="3409890"/>
                <a:ext cx="34176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T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1295400" y="2085945"/>
                <a:ext cx="61266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err="1" smtClean="0"/>
                  <a:t>X</a:t>
                </a:r>
                <a:r>
                  <a:rPr lang="en-US" sz="2000" baseline="-25000" dirty="0" err="1" smtClean="0"/>
                  <a:t>A,e</a:t>
                </a:r>
                <a:endParaRPr lang="en-US" sz="2000" dirty="0" smtClean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1676402" y="3276600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0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676402" y="1066800"/>
                <a:ext cx="3273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1</a:t>
                </a:r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1992085" y="1208314"/>
                <a:ext cx="3679372" cy="2079172"/>
              </a:xfrm>
              <a:custGeom>
                <a:avLst/>
                <a:gdLst>
                  <a:gd name="connsiteX0" fmla="*/ 0 w 3679372"/>
                  <a:gd name="connsiteY0" fmla="*/ 21772 h 2079172"/>
                  <a:gd name="connsiteX1" fmla="*/ 729343 w 3679372"/>
                  <a:gd name="connsiteY1" fmla="*/ 272143 h 2079172"/>
                  <a:gd name="connsiteX2" fmla="*/ 2732315 w 3679372"/>
                  <a:gd name="connsiteY2" fmla="*/ 1654629 h 2079172"/>
                  <a:gd name="connsiteX3" fmla="*/ 3679372 w 3679372"/>
                  <a:gd name="connsiteY3" fmla="*/ 2079172 h 2079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79372" h="2079172">
                    <a:moveTo>
                      <a:pt x="0" y="21772"/>
                    </a:moveTo>
                    <a:cubicBezTo>
                      <a:pt x="136978" y="10886"/>
                      <a:pt x="273957" y="0"/>
                      <a:pt x="729343" y="272143"/>
                    </a:cubicBezTo>
                    <a:cubicBezTo>
                      <a:pt x="1184729" y="544286"/>
                      <a:pt x="2240644" y="1353458"/>
                      <a:pt x="2732315" y="1654629"/>
                    </a:cubicBezTo>
                    <a:cubicBezTo>
                      <a:pt x="3223987" y="1955801"/>
                      <a:pt x="3528786" y="2012043"/>
                      <a:pt x="3679372" y="2079172"/>
                    </a:cubicBezTo>
                  </a:path>
                </a:pathLst>
              </a:cu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3363686" y="2721430"/>
                <a:ext cx="1627414" cy="605970"/>
                <a:chOff x="3363686" y="2721430"/>
                <a:chExt cx="1627414" cy="605970"/>
              </a:xfrm>
            </p:grpSpPr>
            <p:graphicFrame>
              <p:nvGraphicFramePr>
                <p:cNvPr id="11" name="Object 10"/>
                <p:cNvGraphicFramePr>
                  <a:graphicFrameLocks noChangeAspect="1"/>
                </p:cNvGraphicFramePr>
                <p:nvPr/>
              </p:nvGraphicFramePr>
              <p:xfrm>
                <a:off x="3429000" y="3048000"/>
                <a:ext cx="1562100" cy="2794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80018" name="Equation" r:id="rId3" imgW="1562040" imgH="279360" progId="Equation.DSMT4">
                        <p:embed/>
                      </p:oleObj>
                    </mc:Choice>
                    <mc:Fallback>
                      <p:oleObj name="Equation" r:id="rId3" imgW="1562040" imgH="27936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429000" y="3048000"/>
                              <a:ext cx="1562100" cy="27940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2" name="TextBox 11"/>
                <p:cNvSpPr txBox="1"/>
                <p:nvPr/>
              </p:nvSpPr>
              <p:spPr>
                <a:xfrm>
                  <a:off x="3363686" y="2721430"/>
                  <a:ext cx="131318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C00000"/>
                      </a:solidFill>
                    </a:rPr>
                    <a:t>exothermic</a:t>
                  </a:r>
                </a:p>
              </p:txBody>
            </p:sp>
          </p:grpSp>
          <p:sp>
            <p:nvSpPr>
              <p:cNvPr id="13" name="Freeform 12"/>
              <p:cNvSpPr/>
              <p:nvPr/>
            </p:nvSpPr>
            <p:spPr>
              <a:xfrm flipH="1">
                <a:off x="1970314" y="1273628"/>
                <a:ext cx="3679372" cy="2079172"/>
              </a:xfrm>
              <a:custGeom>
                <a:avLst/>
                <a:gdLst>
                  <a:gd name="connsiteX0" fmla="*/ 0 w 3679372"/>
                  <a:gd name="connsiteY0" fmla="*/ 21772 h 2079172"/>
                  <a:gd name="connsiteX1" fmla="*/ 729343 w 3679372"/>
                  <a:gd name="connsiteY1" fmla="*/ 272143 h 2079172"/>
                  <a:gd name="connsiteX2" fmla="*/ 2732315 w 3679372"/>
                  <a:gd name="connsiteY2" fmla="*/ 1654629 h 2079172"/>
                  <a:gd name="connsiteX3" fmla="*/ 3679372 w 3679372"/>
                  <a:gd name="connsiteY3" fmla="*/ 2079172 h 20791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79372" h="2079172">
                    <a:moveTo>
                      <a:pt x="0" y="21772"/>
                    </a:moveTo>
                    <a:cubicBezTo>
                      <a:pt x="136978" y="10886"/>
                      <a:pt x="273957" y="0"/>
                      <a:pt x="729343" y="272143"/>
                    </a:cubicBezTo>
                    <a:cubicBezTo>
                      <a:pt x="1184729" y="544286"/>
                      <a:pt x="2240644" y="1353458"/>
                      <a:pt x="2732315" y="1654629"/>
                    </a:cubicBezTo>
                    <a:cubicBezTo>
                      <a:pt x="3223987" y="1955801"/>
                      <a:pt x="3528786" y="2012043"/>
                      <a:pt x="3679372" y="2079172"/>
                    </a:cubicBezTo>
                  </a:path>
                </a:pathLst>
              </a:cu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7" name="Group 16"/>
              <p:cNvGrpSpPr/>
              <p:nvPr/>
            </p:nvGrpSpPr>
            <p:grpSpPr>
              <a:xfrm>
                <a:off x="4158342" y="1752600"/>
                <a:ext cx="1632858" cy="584200"/>
                <a:chOff x="4158342" y="1752600"/>
                <a:chExt cx="1632858" cy="584200"/>
              </a:xfrm>
            </p:grpSpPr>
            <p:sp>
              <p:nvSpPr>
                <p:cNvPr id="14" name="TextBox 13"/>
                <p:cNvSpPr txBox="1"/>
                <p:nvPr/>
              </p:nvSpPr>
              <p:spPr>
                <a:xfrm>
                  <a:off x="4336956" y="1752600"/>
                  <a:ext cx="145424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0070C0"/>
                      </a:solidFill>
                    </a:rPr>
                    <a:t>endothermic</a:t>
                  </a:r>
                </a:p>
              </p:txBody>
            </p:sp>
            <p:graphicFrame>
              <p:nvGraphicFramePr>
                <p:cNvPr id="15" name="Object 14"/>
                <p:cNvGraphicFramePr>
                  <a:graphicFrameLocks noChangeAspect="1"/>
                </p:cNvGraphicFramePr>
                <p:nvPr/>
              </p:nvGraphicFramePr>
              <p:xfrm>
                <a:off x="4158342" y="2057400"/>
                <a:ext cx="1562100" cy="2794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80019" name="Equation" r:id="rId5" imgW="1562040" imgH="279360" progId="Equation.DSMT4">
                        <p:embed/>
                      </p:oleObj>
                    </mc:Choice>
                    <mc:Fallback>
                      <p:oleObj name="Equation" r:id="rId5" imgW="1562040" imgH="27936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158342" y="2057400"/>
                              <a:ext cx="1562100" cy="279400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sp>
          <p:nvSpPr>
            <p:cNvPr id="5" name="Rectangle 4"/>
            <p:cNvSpPr/>
            <p:nvPr/>
          </p:nvSpPr>
          <p:spPr>
            <a:xfrm>
              <a:off x="1981200" y="1219200"/>
              <a:ext cx="3733800" cy="2133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589599" y="3657600"/>
            <a:ext cx="39648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Example) A</a:t>
            </a:r>
            <a:r>
              <a:rPr lang="en-US" sz="2000" dirty="0" smtClean="0">
                <a:latin typeface="Meiryo"/>
                <a:ea typeface="Meiryo"/>
              </a:rPr>
              <a:t>⇌B    C</a:t>
            </a:r>
            <a:r>
              <a:rPr lang="en-US" sz="2000" baseline="-25000" dirty="0" smtClean="0">
                <a:latin typeface="Meiryo"/>
                <a:ea typeface="Meiryo"/>
              </a:rPr>
              <a:t>A0</a:t>
            </a:r>
            <a:r>
              <a:rPr lang="en-US" sz="2000" dirty="0" smtClean="0">
                <a:latin typeface="Meiryo"/>
                <a:ea typeface="Meiryo"/>
              </a:rPr>
              <a:t>=1  C</a:t>
            </a:r>
            <a:r>
              <a:rPr lang="en-US" sz="2000" baseline="-25000" dirty="0" smtClean="0">
                <a:latin typeface="Meiryo"/>
                <a:ea typeface="Meiryo"/>
              </a:rPr>
              <a:t>B0</a:t>
            </a:r>
            <a:r>
              <a:rPr lang="en-US" sz="2000" dirty="0" smtClean="0">
                <a:latin typeface="Meiryo"/>
                <a:ea typeface="Meiryo"/>
              </a:rPr>
              <a:t>=0</a:t>
            </a:r>
            <a:endParaRPr lang="en-US" sz="2000" dirty="0" smtClean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1447800" y="4130712"/>
          <a:ext cx="2984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0" name="Equation" r:id="rId7" imgW="2984400" imgH="736560" progId="Equation.DSMT4">
                  <p:embed/>
                </p:oleObj>
              </mc:Choice>
              <mc:Fallback>
                <p:oleObj name="Equation" r:id="rId7" imgW="298440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130712"/>
                        <a:ext cx="29845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>
            <a:off x="2743200" y="4206912"/>
            <a:ext cx="6096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819400" y="4587912"/>
            <a:ext cx="6096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/>
          <p:cNvGraphicFramePr>
            <a:graphicFrameLocks noChangeAspect="1"/>
          </p:cNvGraphicFramePr>
          <p:nvPr>
            <p:extLst/>
          </p:nvPr>
        </p:nvGraphicFramePr>
        <p:xfrm>
          <a:off x="4572000" y="4185142"/>
          <a:ext cx="1778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1" name="Equation" r:id="rId9" imgW="1777680" imgH="698400" progId="Equation.DSMT4">
                  <p:embed/>
                </p:oleObj>
              </mc:Choice>
              <mc:Fallback>
                <p:oleObj name="Equation" r:id="rId9" imgW="17776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185142"/>
                        <a:ext cx="1778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/>
          </p:nvPr>
        </p:nvGraphicFramePr>
        <p:xfrm>
          <a:off x="304800" y="5197512"/>
          <a:ext cx="2425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2" name="Equation" r:id="rId11" imgW="2425680" imgH="355320" progId="Equation.DSMT4">
                  <p:embed/>
                </p:oleObj>
              </mc:Choice>
              <mc:Fallback>
                <p:oleObj name="Equation" r:id="rId11" imgW="24256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197512"/>
                        <a:ext cx="24257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508596" y="4141863"/>
            <a:ext cx="24068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Rearrange to solve in terms of </a:t>
            </a:r>
            <a:r>
              <a:rPr lang="en-US" sz="2000" dirty="0" err="1" smtClean="0">
                <a:solidFill>
                  <a:srgbClr val="0000FF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Ae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>
            <p:extLst/>
          </p:nvPr>
        </p:nvGraphicFramePr>
        <p:xfrm>
          <a:off x="2889250" y="5210212"/>
          <a:ext cx="2438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3" name="Equation" r:id="rId13" imgW="2438280" imgH="330120" progId="Equation.DSMT4">
                  <p:embed/>
                </p:oleObj>
              </mc:Choice>
              <mc:Fallback>
                <p:oleObj name="Equation" r:id="rId13" imgW="24382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0" y="5210212"/>
                        <a:ext cx="24384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/>
          </p:nvPr>
        </p:nvGraphicFramePr>
        <p:xfrm>
          <a:off x="5543550" y="5195925"/>
          <a:ext cx="2324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4" name="Equation" r:id="rId15" imgW="2323800" imgH="355320" progId="Equation.DSMT4">
                  <p:embed/>
                </p:oleObj>
              </mc:Choice>
              <mc:Fallback>
                <p:oleObj name="Equation" r:id="rId15" imgW="23238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5195925"/>
                        <a:ext cx="2324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/>
          </p:nvPr>
        </p:nvGraphicFramePr>
        <p:xfrm>
          <a:off x="1981200" y="5694904"/>
          <a:ext cx="2095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025" name="Equation" r:id="rId17" imgW="2095200" imgH="812520" progId="Equation.DSMT4">
                  <p:embed/>
                </p:oleObj>
              </mc:Choice>
              <mc:Fallback>
                <p:oleObj name="Equation" r:id="rId17" imgW="209520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694904"/>
                        <a:ext cx="20955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4114800" y="5750659"/>
            <a:ext cx="3886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This equation enables us to express </a:t>
            </a:r>
            <a:r>
              <a:rPr lang="en-US" sz="2000" dirty="0" err="1" smtClean="0">
                <a:solidFill>
                  <a:srgbClr val="7030A0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ae</a:t>
            </a:r>
            <a:r>
              <a:rPr lang="en-US" sz="2000" dirty="0" smtClean="0">
                <a:solidFill>
                  <a:srgbClr val="7030A0"/>
                </a:solidFill>
              </a:rPr>
              <a:t> as a function of T</a:t>
            </a:r>
          </a:p>
        </p:txBody>
      </p:sp>
    </p:spTree>
    <p:extLst>
      <p:ext uri="{BB962C8B-B14F-4D97-AF65-F5344CB8AC3E}">
        <p14:creationId xmlns:p14="http://schemas.microsoft.com/office/powerpoint/2010/main" val="413199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25373" y="828152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Heat generated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Energy Balance for Tubular Reactors</a:t>
            </a:r>
            <a:endParaRPr lang="en-US" dirty="0"/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722531"/>
              </p:ext>
            </p:extLst>
          </p:nvPr>
        </p:nvGraphicFramePr>
        <p:xfrm>
          <a:off x="368300" y="1562100"/>
          <a:ext cx="32385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76" name="Equation" r:id="rId3" imgW="3238200" imgH="711000" progId="Equation.DSMT4">
                  <p:embed/>
                </p:oleObj>
              </mc:Choice>
              <mc:Fallback>
                <p:oleObj name="Equation" r:id="rId3" imgW="323820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" y="1562100"/>
                        <a:ext cx="32385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Left Brace 3"/>
          <p:cNvSpPr/>
          <p:nvPr/>
        </p:nvSpPr>
        <p:spPr>
          <a:xfrm rot="5400000">
            <a:off x="1457833" y="1003412"/>
            <a:ext cx="182880" cy="990600"/>
          </a:xfrm>
          <a:prstGeom prst="leftBrac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Left Brace 4"/>
          <p:cNvSpPr/>
          <p:nvPr/>
        </p:nvSpPr>
        <p:spPr>
          <a:xfrm rot="5400000">
            <a:off x="2829433" y="927213"/>
            <a:ext cx="182880" cy="1143000"/>
          </a:xfrm>
          <a:prstGeom prst="leftBrace">
            <a:avLst/>
          </a:prstGeom>
          <a:ln w="190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96973" y="828152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33CC"/>
                </a:solidFill>
              </a:rPr>
              <a:t>Heat removed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8936" y="828152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Heat generated</a:t>
            </a:r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576807"/>
              </p:ext>
            </p:extLst>
          </p:nvPr>
        </p:nvGraphicFramePr>
        <p:xfrm>
          <a:off x="5499100" y="1562608"/>
          <a:ext cx="3568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77" name="Equation" r:id="rId5" imgW="3568680" imgH="711000" progId="Equation.DSMT4">
                  <p:embed/>
                </p:oleObj>
              </mc:Choice>
              <mc:Fallback>
                <p:oleObj name="Equation" r:id="rId5" imgW="356868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1562608"/>
                        <a:ext cx="35687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Left Brace 11"/>
          <p:cNvSpPr/>
          <p:nvPr/>
        </p:nvSpPr>
        <p:spPr>
          <a:xfrm rot="5400000">
            <a:off x="6851396" y="1003413"/>
            <a:ext cx="182880" cy="990600"/>
          </a:xfrm>
          <a:prstGeom prst="leftBrac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3" name="Left Brace 12"/>
          <p:cNvSpPr/>
          <p:nvPr/>
        </p:nvSpPr>
        <p:spPr>
          <a:xfrm rot="5400000">
            <a:off x="8296148" y="927213"/>
            <a:ext cx="182880" cy="1143000"/>
          </a:xfrm>
          <a:prstGeom prst="leftBrace">
            <a:avLst/>
          </a:prstGeom>
          <a:ln w="190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663688" y="828152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33CC"/>
                </a:solidFill>
              </a:rPr>
              <a:t>Heat removed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609600" y="2377945"/>
            <a:ext cx="3956050" cy="898655"/>
            <a:chOff x="609600" y="2362705"/>
            <a:chExt cx="3956050" cy="898655"/>
          </a:xfrm>
        </p:grpSpPr>
        <p:cxnSp>
          <p:nvCxnSpPr>
            <p:cNvPr id="16" name="Straight Arrow Connector 15"/>
            <p:cNvCxnSpPr/>
            <p:nvPr/>
          </p:nvCxnSpPr>
          <p:spPr>
            <a:xfrm rot="5400000">
              <a:off x="198914" y="2849086"/>
              <a:ext cx="82296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1988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63132477"/>
                </p:ext>
              </p:extLst>
            </p:nvPr>
          </p:nvGraphicFramePr>
          <p:xfrm>
            <a:off x="742950" y="2362705"/>
            <a:ext cx="3822700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978" name="Equation" r:id="rId7" imgW="3822480" imgH="419040" progId="Equation.DSMT4">
                    <p:embed/>
                  </p:oleObj>
                </mc:Choice>
                <mc:Fallback>
                  <p:oleObj name="Equation" r:id="rId7" imgW="3822480" imgH="419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2950" y="2362705"/>
                          <a:ext cx="3822700" cy="419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09166401"/>
                </p:ext>
              </p:extLst>
            </p:nvPr>
          </p:nvGraphicFramePr>
          <p:xfrm>
            <a:off x="819150" y="2896105"/>
            <a:ext cx="2171700" cy="355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979" name="Equation" r:id="rId9" imgW="2171520" imgH="355320" progId="Equation.DSMT4">
                    <p:embed/>
                  </p:oleObj>
                </mc:Choice>
                <mc:Fallback>
                  <p:oleObj name="Equation" r:id="rId9" imgW="2171520" imgH="3553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9150" y="2896105"/>
                          <a:ext cx="2171700" cy="355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19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9701786"/>
              </p:ext>
            </p:extLst>
          </p:nvPr>
        </p:nvGraphicFramePr>
        <p:xfrm>
          <a:off x="115888" y="3440113"/>
          <a:ext cx="5715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0" name="Equation" r:id="rId11" imgW="5715000" imgH="876240" progId="Equation.DSMT4">
                  <p:embed/>
                </p:oleObj>
              </mc:Choice>
              <mc:Fallback>
                <p:oleObj name="Equation" r:id="rId11" imgW="5715000" imgH="876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8" y="3440113"/>
                        <a:ext cx="5715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4597960" y="2367392"/>
            <a:ext cx="3403040" cy="838200"/>
            <a:chOff x="4597960" y="2352152"/>
            <a:chExt cx="3403040" cy="838200"/>
          </a:xfrm>
        </p:grpSpPr>
        <p:sp>
          <p:nvSpPr>
            <p:cNvPr id="22" name="Right Brace 21"/>
            <p:cNvSpPr/>
            <p:nvPr/>
          </p:nvSpPr>
          <p:spPr>
            <a:xfrm>
              <a:off x="4597960" y="2352152"/>
              <a:ext cx="228600" cy="838200"/>
            </a:xfrm>
            <a:prstGeom prst="rightBrace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876801" y="2438400"/>
              <a:ext cx="312419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Substitute and multiply out the denominator</a:t>
              </a:r>
            </a:p>
          </p:txBody>
        </p:sp>
      </p:grp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387653"/>
              </p:ext>
            </p:extLst>
          </p:nvPr>
        </p:nvGraphicFramePr>
        <p:xfrm>
          <a:off x="6022086" y="3560953"/>
          <a:ext cx="3009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1" name="Equation" r:id="rId13" imgW="3009600" imgH="609480" progId="Equation.DSMT4">
                  <p:embed/>
                </p:oleObj>
              </mc:Choice>
              <mc:Fallback>
                <p:oleObj name="Equation" r:id="rId13" imgW="30096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2086" y="3560953"/>
                        <a:ext cx="30099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968166"/>
              </p:ext>
            </p:extLst>
          </p:nvPr>
        </p:nvGraphicFramePr>
        <p:xfrm>
          <a:off x="6726936" y="3284728"/>
          <a:ext cx="1219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2" name="Equation" r:id="rId15" imgW="1218960" imgH="253800" progId="Equation.DSMT4">
                  <p:embed/>
                </p:oleObj>
              </mc:Choice>
              <mc:Fallback>
                <p:oleObj name="Equation" r:id="rId15" imgW="12189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6936" y="3284728"/>
                        <a:ext cx="12192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3568872" y="3941504"/>
            <a:ext cx="548640" cy="3810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Elbow Connector 28"/>
          <p:cNvCxnSpPr/>
          <p:nvPr/>
        </p:nvCxnSpPr>
        <p:spPr>
          <a:xfrm flipV="1">
            <a:off x="4136136" y="3408104"/>
            <a:ext cx="2514600" cy="914400"/>
          </a:xfrm>
          <a:prstGeom prst="bentConnector3">
            <a:avLst>
              <a:gd name="adj1" fmla="val 69580"/>
            </a:avLst>
          </a:prstGeom>
          <a:ln w="190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9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320830"/>
              </p:ext>
            </p:extLst>
          </p:nvPr>
        </p:nvGraphicFramePr>
        <p:xfrm>
          <a:off x="317500" y="4468813"/>
          <a:ext cx="6032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3" name="Equation" r:id="rId17" imgW="6032160" imgH="876240" progId="Equation.DSMT4">
                  <p:embed/>
                </p:oleObj>
              </mc:Choice>
              <mc:Fallback>
                <p:oleObj name="Equation" r:id="rId17" imgW="6032160" imgH="876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" y="4468813"/>
                        <a:ext cx="6032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6477000" y="4512818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Energy balance for SS PFR, 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Ẇ</a:t>
            </a:r>
            <a:r>
              <a:rPr lang="en-US" sz="2000" baseline="-25000" dirty="0" smtClean="0">
                <a:solidFill>
                  <a:srgbClr val="0000FF"/>
                </a:solidFill>
                <a:latin typeface="Arial"/>
                <a:cs typeface="Arial"/>
              </a:rPr>
              <a:t>s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=0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6209300"/>
              </p:ext>
            </p:extLst>
          </p:nvPr>
        </p:nvGraphicFramePr>
        <p:xfrm>
          <a:off x="457200" y="5471160"/>
          <a:ext cx="1257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4" name="Equation" r:id="rId19" imgW="1257120" imgH="698400" progId="Equation.DSMT4">
                  <p:embed/>
                </p:oleObj>
              </mc:Choice>
              <mc:Fallback>
                <p:oleObj name="Equation" r:id="rId19" imgW="12571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471160"/>
                        <a:ext cx="12573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1905000" y="5471160"/>
            <a:ext cx="716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PFR energy balance is coupled to the PFR design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, and PFR design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 is coupled to Arrhenius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 for k or </a:t>
            </a:r>
            <a:r>
              <a:rPr lang="en-US" sz="2000" dirty="0" err="1" smtClean="0">
                <a:solidFill>
                  <a:srgbClr val="0000FF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equil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00100" y="6177474"/>
            <a:ext cx="754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(these are the </a:t>
            </a:r>
            <a:r>
              <a:rPr lang="en-US" sz="2000" dirty="0" smtClean="0">
                <a:solidFill>
                  <a:srgbClr val="FF0000"/>
                </a:solidFill>
              </a:rPr>
              <a:t>3 equations </a:t>
            </a:r>
            <a:r>
              <a:rPr lang="en-US" sz="2000" dirty="0" smtClean="0">
                <a:solidFill>
                  <a:srgbClr val="0000FF"/>
                </a:solidFill>
              </a:rPr>
              <a:t>that must be simultaneously solved)</a:t>
            </a:r>
          </a:p>
        </p:txBody>
      </p:sp>
      <p:sp>
        <p:nvSpPr>
          <p:cNvPr id="3" name="Rectangle 2"/>
          <p:cNvSpPr/>
          <p:nvPr/>
        </p:nvSpPr>
        <p:spPr>
          <a:xfrm>
            <a:off x="1929384" y="5471160"/>
            <a:ext cx="2438400" cy="35394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263640" y="5474208"/>
            <a:ext cx="1813560" cy="35394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181600" y="5828151"/>
            <a:ext cx="3048000" cy="35394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810001" y="1066800"/>
            <a:ext cx="1828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Multiply </a:t>
            </a:r>
            <a:r>
              <a:rPr lang="en-US" sz="2000" dirty="0" err="1" smtClean="0">
                <a:solidFill>
                  <a:srgbClr val="0000FF"/>
                </a:solidFill>
              </a:rPr>
              <a:t>Ua</a:t>
            </a:r>
            <a:r>
              <a:rPr lang="en-US" sz="2000" dirty="0" smtClean="0">
                <a:solidFill>
                  <a:srgbClr val="0000FF"/>
                </a:solidFill>
              </a:rPr>
              <a:t> and (T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-T) by </a:t>
            </a:r>
          </a:p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-1 (-1 x -1 = 1)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8553450" y="1828800"/>
            <a:ext cx="57150" cy="538592"/>
          </a:xfrm>
          <a:prstGeom prst="straightConnector1">
            <a:avLst/>
          </a:prstGeom>
          <a:ln w="190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663688" y="2286000"/>
            <a:ext cx="1327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6600"/>
                </a:solidFill>
              </a:rPr>
              <a:t>Switched sign &amp; order in bracket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flipH="1" flipV="1">
            <a:off x="7781798" y="1817370"/>
            <a:ext cx="737363" cy="538592"/>
          </a:xfrm>
          <a:prstGeom prst="straightConnector1">
            <a:avLst/>
          </a:prstGeom>
          <a:ln w="1905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79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  <p:bldP spid="13" grpId="0" animBg="1"/>
      <p:bldP spid="14" grpId="0"/>
      <p:bldP spid="27" grpId="0" animBg="1"/>
      <p:bldP spid="32" grpId="0"/>
      <p:bldP spid="34" grpId="0"/>
      <p:bldP spid="35" grpId="0"/>
      <p:bldP spid="3" grpId="0" animBg="1"/>
      <p:bldP spid="36" grpId="0" animBg="1"/>
      <p:bldP spid="37" grpId="0" animBg="1"/>
      <p:bldP spid="38" grpId="0"/>
      <p:bldP spid="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Liquid Phase Reaction in PFR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1356614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Mole balance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" y="2095774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Rate law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000" y="3597312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Stoichiometry</a:t>
            </a: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821760"/>
              </p:ext>
            </p:extLst>
          </p:nvPr>
        </p:nvGraphicFramePr>
        <p:xfrm>
          <a:off x="4864100" y="1209675"/>
          <a:ext cx="12795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0" name="Equation" r:id="rId3" imgW="1282680" imgH="698400" progId="Equation.DSMT4">
                  <p:embed/>
                </p:oleObj>
              </mc:Choice>
              <mc:Fallback>
                <p:oleObj name="Equation" r:id="rId3" imgW="12826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1209675"/>
                        <a:ext cx="127952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700824"/>
              </p:ext>
            </p:extLst>
          </p:nvPr>
        </p:nvGraphicFramePr>
        <p:xfrm>
          <a:off x="4948238" y="1919288"/>
          <a:ext cx="2071687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1" name="Equation" r:id="rId5" imgW="2095200" imgH="761760" progId="Equation.DSMT4">
                  <p:embed/>
                </p:oleObj>
              </mc:Choice>
              <mc:Fallback>
                <p:oleObj name="Equation" r:id="rId5" imgW="20952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8238" y="1919288"/>
                        <a:ext cx="2071687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4202375"/>
              </p:ext>
            </p:extLst>
          </p:nvPr>
        </p:nvGraphicFramePr>
        <p:xfrm>
          <a:off x="4483100" y="3597275"/>
          <a:ext cx="201771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2" name="Equation" r:id="rId7" imgW="2019240" imgH="330120" progId="Equation.DSMT4">
                  <p:embed/>
                </p:oleObj>
              </mc:Choice>
              <mc:Fallback>
                <p:oleObj name="Equation" r:id="rId7" imgW="20192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3597275"/>
                        <a:ext cx="2017713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81000" y="4229857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Combine</a:t>
            </a:r>
          </a:p>
        </p:txBody>
      </p:sp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974121"/>
              </p:ext>
            </p:extLst>
          </p:nvPr>
        </p:nvGraphicFramePr>
        <p:xfrm>
          <a:off x="5167313" y="4033838"/>
          <a:ext cx="3062287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3" name="Equation" r:id="rId9" imgW="2946240" imgH="736560" progId="Equation.DSMT4">
                  <p:embed/>
                </p:oleObj>
              </mc:Choice>
              <mc:Fallback>
                <p:oleObj name="Equation" r:id="rId9" imgW="294624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313" y="4033838"/>
                        <a:ext cx="3062287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21011"/>
              </p:ext>
            </p:extLst>
          </p:nvPr>
        </p:nvGraphicFramePr>
        <p:xfrm>
          <a:off x="209550" y="812800"/>
          <a:ext cx="8724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4" name="Equation" r:id="rId11" imgW="8724600" imgH="355320" progId="Equation.DSMT4">
                  <p:embed/>
                </p:oleObj>
              </mc:Choice>
              <mc:Fallback>
                <p:oleObj name="Equation" r:id="rId11" imgW="87246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" y="812800"/>
                        <a:ext cx="8724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310574"/>
              </p:ext>
            </p:extLst>
          </p:nvPr>
        </p:nvGraphicFramePr>
        <p:xfrm>
          <a:off x="4248150" y="2671763"/>
          <a:ext cx="48641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5" name="Equation" r:id="rId13" imgW="4863960" imgH="863280" progId="Equation.DSMT4">
                  <p:embed/>
                </p:oleObj>
              </mc:Choice>
              <mc:Fallback>
                <p:oleObj name="Equation" r:id="rId13" imgW="486396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150" y="2671763"/>
                        <a:ext cx="48641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861335"/>
              </p:ext>
            </p:extLst>
          </p:nvPr>
        </p:nvGraphicFramePr>
        <p:xfrm>
          <a:off x="1358900" y="2747963"/>
          <a:ext cx="2540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6" name="Equation" r:id="rId15" imgW="2539800" imgH="761760" progId="Equation.DSMT4">
                  <p:embed/>
                </p:oleObj>
              </mc:Choice>
              <mc:Fallback>
                <p:oleObj name="Equation" r:id="rId15" imgW="25398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2747963"/>
                        <a:ext cx="2540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391400" y="2094434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with</a:t>
            </a:r>
          </a:p>
        </p:txBody>
      </p:sp>
      <p:graphicFrame>
        <p:nvGraphicFramePr>
          <p:cNvPr id="4301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939410"/>
              </p:ext>
            </p:extLst>
          </p:nvPr>
        </p:nvGraphicFramePr>
        <p:xfrm>
          <a:off x="7054850" y="3597275"/>
          <a:ext cx="144621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7" name="Equation" r:id="rId17" imgW="1447560" imgH="330120" progId="Equation.DSMT4">
                  <p:embed/>
                </p:oleObj>
              </mc:Choice>
              <mc:Fallback>
                <p:oleObj name="Equation" r:id="rId17" imgW="14475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4850" y="3597275"/>
                        <a:ext cx="1446213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381000" y="4994020"/>
            <a:ext cx="3276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buFont typeface="Wingdings" pitchFamily="2" charset="2"/>
              <a:buChar char="ü"/>
            </a:pPr>
            <a:r>
              <a:rPr lang="en-US" sz="2000" dirty="0" smtClean="0"/>
              <a:t>Energy balance</a:t>
            </a:r>
          </a:p>
        </p:txBody>
      </p:sp>
      <p:graphicFrame>
        <p:nvGraphicFramePr>
          <p:cNvPr id="4302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0823638"/>
              </p:ext>
            </p:extLst>
          </p:nvPr>
        </p:nvGraphicFramePr>
        <p:xfrm>
          <a:off x="3352800" y="4797425"/>
          <a:ext cx="5676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8" name="Equation" r:id="rId19" imgW="5676840" imgH="876240" progId="Equation.DSMT4">
                  <p:embed/>
                </p:oleObj>
              </mc:Choice>
              <mc:Fallback>
                <p:oleObj name="Equation" r:id="rId19" imgW="5676840" imgH="876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797425"/>
                        <a:ext cx="5676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411246" y="5617632"/>
            <a:ext cx="8321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Solve these equations simultaneously with an ODE solver (Polymath)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66800" y="59436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If this were a gas phase </a:t>
            </a:r>
            <a:r>
              <a:rPr lang="en-US" dirty="0" err="1" smtClean="0">
                <a:solidFill>
                  <a:srgbClr val="C00000"/>
                </a:solidFill>
              </a:rPr>
              <a:t>rxn</a:t>
            </a:r>
            <a:r>
              <a:rPr lang="en-US" dirty="0" smtClean="0">
                <a:solidFill>
                  <a:srgbClr val="C00000"/>
                </a:solidFill>
              </a:rPr>
              <a:t> w/ pressure drop, change stoichiometry accordingly &amp; include an equation for </a:t>
            </a:r>
            <a:r>
              <a:rPr lang="en-US" dirty="0" err="1" smtClean="0">
                <a:solidFill>
                  <a:srgbClr val="C00000"/>
                </a:solidFill>
              </a:rPr>
              <a:t>d</a:t>
            </a:r>
            <a:r>
              <a:rPr lang="en-US" dirty="0" err="1" smtClean="0">
                <a:solidFill>
                  <a:srgbClr val="C00000"/>
                </a:solidFill>
                <a:latin typeface="Symbol" pitchFamily="18" charset="2"/>
              </a:rPr>
              <a:t>D</a:t>
            </a:r>
            <a:r>
              <a:rPr lang="en-US" dirty="0" err="1" smtClean="0">
                <a:solidFill>
                  <a:srgbClr val="C00000"/>
                </a:solidFill>
              </a:rPr>
              <a:t>P</a:t>
            </a:r>
            <a:r>
              <a:rPr lang="en-US" dirty="0" smtClean="0">
                <a:solidFill>
                  <a:srgbClr val="C00000"/>
                </a:solidFill>
              </a:rPr>
              <a:t>/</a:t>
            </a:r>
            <a:r>
              <a:rPr lang="en-US" dirty="0" err="1" smtClean="0">
                <a:solidFill>
                  <a:srgbClr val="C00000"/>
                </a:solidFill>
              </a:rPr>
              <a:t>dW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52800" y="4837246"/>
            <a:ext cx="5760720" cy="822960"/>
          </a:xfrm>
          <a:prstGeom prst="rect">
            <a:avLst/>
          </a:prstGeom>
          <a:noFill/>
          <a:ln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244340" y="2644140"/>
            <a:ext cx="4876800" cy="918882"/>
          </a:xfrm>
          <a:prstGeom prst="rect">
            <a:avLst/>
          </a:prstGeom>
          <a:noFill/>
          <a:ln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105400" y="4029526"/>
            <a:ext cx="3200400" cy="731520"/>
          </a:xfrm>
          <a:prstGeom prst="rect">
            <a:avLst/>
          </a:prstGeom>
          <a:noFill/>
          <a:ln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371600" y="2743200"/>
            <a:ext cx="2743200" cy="822960"/>
          </a:xfrm>
          <a:prstGeom prst="rect">
            <a:avLst/>
          </a:prstGeom>
          <a:noFill/>
          <a:ln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73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1"/>
                            </p:stCondLst>
                            <p:childTnLst>
                              <p:par>
                                <p:cTn id="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1"/>
                            </p:stCondLst>
                            <p:childTnLst>
                              <p:par>
                                <p:cTn id="1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1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301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801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1"/>
                            </p:stCondLst>
                            <p:childTnLst>
                              <p:par>
                                <p:cTn id="4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1"/>
                            </p:stCondLst>
                            <p:childTnLst>
                              <p:par>
                                <p:cTn id="5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1"/>
                            </p:stCondLst>
                            <p:childTnLst>
                              <p:par>
                                <p:cTn id="6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851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4" grpId="0"/>
      <p:bldP spid="23" grpId="0"/>
      <p:bldP spid="25" grpId="0"/>
      <p:bldP spid="27" grpId="0"/>
      <p:bldP spid="28" grpId="0"/>
      <p:bldP spid="2" grpId="0" animBg="1"/>
      <p:bldP spid="22" grpId="0" animBg="1"/>
      <p:bldP spid="24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</a:t>
            </a:r>
            <a:r>
              <a:rPr lang="en-US" dirty="0" err="1" smtClean="0">
                <a:solidFill>
                  <a:schemeClr val="tx1"/>
                </a:solidFill>
              </a:rPr>
              <a:t>Nonisothermal</a:t>
            </a:r>
            <a:r>
              <a:rPr lang="en-US" dirty="0" smtClean="0">
                <a:solidFill>
                  <a:schemeClr val="tx1"/>
                </a:solidFill>
              </a:rPr>
              <a:t> CSTR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1600200"/>
            <a:ext cx="898835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Solve TEB for T at the exit (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exit</a:t>
            </a:r>
            <a:r>
              <a:rPr lang="en-US" sz="2000" dirty="0" smtClean="0"/>
              <a:t> = 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inside</a:t>
            </a:r>
            <a:r>
              <a:rPr lang="en-US" sz="2000" dirty="0" smtClean="0"/>
              <a:t> </a:t>
            </a:r>
            <a:r>
              <a:rPr lang="en-US" sz="2000" baseline="-25000" dirty="0" smtClean="0"/>
              <a:t>reactor</a:t>
            </a:r>
            <a:r>
              <a:rPr lang="en-US" sz="2000" dirty="0" smtClean="0"/>
              <a:t>)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Calculate k = </a:t>
            </a:r>
            <a:r>
              <a:rPr lang="en-US" sz="2000" dirty="0" err="1" smtClean="0"/>
              <a:t>Ae</a:t>
            </a:r>
            <a:r>
              <a:rPr lang="en-US" sz="2000" baseline="30000" dirty="0" smtClean="0"/>
              <a:t>-E/RT</a:t>
            </a:r>
            <a:r>
              <a:rPr lang="en-US" sz="2000" dirty="0" smtClean="0"/>
              <a:t> where T was calculated in step a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Plug the k calculated in step b into the design equation to calculate V</a:t>
            </a:r>
            <a:r>
              <a:rPr lang="en-US" sz="2000" baseline="-25000" dirty="0" smtClean="0"/>
              <a:t>CSTR</a:t>
            </a: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76200" y="1219200"/>
            <a:ext cx="7051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/>
              <a:t>Case 1</a:t>
            </a:r>
            <a:r>
              <a:rPr lang="en-US" sz="2000" dirty="0" smtClean="0"/>
              <a:t>: Given F</a:t>
            </a:r>
            <a:r>
              <a:rPr lang="en-US" sz="2000" baseline="-25000" dirty="0" smtClean="0"/>
              <a:t>A0, 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, A, E,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pi</a:t>
            </a:r>
            <a:r>
              <a:rPr lang="en-US" sz="2000" dirty="0" smtClean="0"/>
              <a:t>, H</a:t>
            </a:r>
            <a:r>
              <a:rPr lang="en-US" sz="2000" dirty="0" smtClean="0">
                <a:latin typeface="Arial"/>
                <a:cs typeface="Arial"/>
              </a:rPr>
              <a:t>°</a:t>
            </a:r>
            <a:r>
              <a:rPr lang="en-US" sz="2000" baseline="-25000" dirty="0" smtClean="0">
                <a:latin typeface="Arial"/>
                <a:cs typeface="Arial"/>
              </a:rPr>
              <a:t>I</a:t>
            </a:r>
            <a:r>
              <a:rPr lang="en-US" sz="2000" dirty="0" smtClean="0">
                <a:latin typeface="Arial"/>
                <a:cs typeface="Arial"/>
              </a:rPr>
              <a:t>, and X</a:t>
            </a:r>
            <a:r>
              <a:rPr lang="en-US" sz="2000" baseline="-25000" dirty="0" smtClean="0">
                <a:latin typeface="Arial"/>
                <a:cs typeface="Arial"/>
              </a:rPr>
              <a:t>A</a:t>
            </a:r>
            <a:r>
              <a:rPr lang="en-US" sz="2000" dirty="0" smtClean="0">
                <a:latin typeface="Arial"/>
                <a:cs typeface="Arial"/>
              </a:rPr>
              <a:t>, calculate T &amp; V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6201" y="3012793"/>
            <a:ext cx="9067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Solve TEB for T as a function of X</a:t>
            </a:r>
            <a:r>
              <a:rPr lang="en-US" sz="2000" baseline="-25000" dirty="0" smtClean="0"/>
              <a:t>A</a:t>
            </a:r>
            <a:endParaRPr lang="en-US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Solve CSTR design equation for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as a function of T (plug in k = </a:t>
            </a:r>
            <a:r>
              <a:rPr lang="en-US" sz="2000" dirty="0" err="1" smtClean="0"/>
              <a:t>Ae</a:t>
            </a:r>
            <a:r>
              <a:rPr lang="en-US" sz="2000" baseline="30000" dirty="0" smtClean="0"/>
              <a:t>-E/RT</a:t>
            </a:r>
            <a:r>
              <a:rPr lang="en-US" sz="2000" dirty="0" smtClean="0"/>
              <a:t> )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Plot X</a:t>
            </a:r>
            <a:r>
              <a:rPr lang="en-US" sz="2000" baseline="-25000" dirty="0" smtClean="0"/>
              <a:t>A,EB</a:t>
            </a:r>
            <a:r>
              <a:rPr lang="en-US" sz="2000" dirty="0" smtClean="0"/>
              <a:t> </a:t>
            </a:r>
            <a:r>
              <a:rPr lang="en-US" sz="2000" dirty="0" err="1" smtClean="0"/>
              <a:t>vs</a:t>
            </a:r>
            <a:r>
              <a:rPr lang="en-US" sz="2000" dirty="0" smtClean="0"/>
              <a:t> T &amp; X</a:t>
            </a:r>
            <a:r>
              <a:rPr lang="en-US" sz="2000" baseline="-25000" dirty="0" smtClean="0"/>
              <a:t>A,MB </a:t>
            </a:r>
            <a:r>
              <a:rPr lang="en-US" sz="2000" dirty="0" err="1" smtClean="0"/>
              <a:t>vs</a:t>
            </a:r>
            <a:r>
              <a:rPr lang="en-US" sz="2000" dirty="0" smtClean="0"/>
              <a:t> T on the same graph.  The intersection of these 2 lines is the conditions (T and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) that satisfies the energy &amp; mass balance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" y="2647787"/>
            <a:ext cx="6984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/>
              <a:t>Case 2</a:t>
            </a:r>
            <a:r>
              <a:rPr lang="en-US" sz="2000" dirty="0" smtClean="0"/>
              <a:t>: Given F</a:t>
            </a:r>
            <a:r>
              <a:rPr lang="en-US" sz="2000" baseline="-25000" dirty="0" smtClean="0"/>
              <a:t>A0, 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, A, E,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pi</a:t>
            </a:r>
            <a:r>
              <a:rPr lang="en-US" sz="2000" dirty="0" smtClean="0"/>
              <a:t>, H</a:t>
            </a:r>
            <a:r>
              <a:rPr lang="en-US" sz="2000" dirty="0" smtClean="0">
                <a:latin typeface="Arial"/>
                <a:cs typeface="Arial"/>
              </a:rPr>
              <a:t>°</a:t>
            </a:r>
            <a:r>
              <a:rPr lang="en-US" sz="2000" baseline="-25000" dirty="0" smtClean="0">
                <a:latin typeface="Arial"/>
                <a:cs typeface="Arial"/>
              </a:rPr>
              <a:t>I</a:t>
            </a:r>
            <a:r>
              <a:rPr lang="en-US" sz="2000" dirty="0" smtClean="0">
                <a:latin typeface="Arial"/>
                <a:cs typeface="Arial"/>
              </a:rPr>
              <a:t>, and V, calculate T </a:t>
            </a:r>
            <a:r>
              <a:rPr lang="en-US" sz="2000" dirty="0" smtClean="0">
                <a:cs typeface="Arial"/>
              </a:rPr>
              <a:t>&amp; X</a:t>
            </a:r>
            <a:r>
              <a:rPr lang="en-US" sz="2000" baseline="-25000" dirty="0" smtClean="0">
                <a:cs typeface="Arial"/>
              </a:rPr>
              <a:t>A</a:t>
            </a:r>
            <a:endParaRPr lang="en-US" sz="20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1537355" y="4300653"/>
            <a:ext cx="60692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X</a:t>
            </a:r>
            <a:r>
              <a:rPr lang="en-US" baseline="-25000" dirty="0" smtClean="0"/>
              <a:t>A,EB</a:t>
            </a:r>
            <a:r>
              <a:rPr lang="en-US" dirty="0" smtClean="0"/>
              <a:t> = conversion determined from the TEB equation</a:t>
            </a:r>
          </a:p>
          <a:p>
            <a:r>
              <a:rPr lang="en-US" dirty="0" smtClean="0"/>
              <a:t>X</a:t>
            </a:r>
            <a:r>
              <a:rPr lang="en-US" baseline="-25000" dirty="0" smtClean="0"/>
              <a:t>A,MB</a:t>
            </a:r>
            <a:r>
              <a:rPr lang="en-US" dirty="0" smtClean="0"/>
              <a:t> =  conversion determined using the design equation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438400" y="4953000"/>
            <a:ext cx="2438400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981200" y="533400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X</a:t>
            </a:r>
            <a:r>
              <a:rPr lang="en-US" sz="2000" baseline="-25000" dirty="0" smtClean="0"/>
              <a:t>A</a:t>
            </a:r>
            <a:endParaRPr lang="en-US" sz="20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3486720" y="6153090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2895600" y="5029200"/>
            <a:ext cx="1524000" cy="1133272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276600" y="5779946"/>
            <a:ext cx="689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X</a:t>
            </a:r>
            <a:r>
              <a:rPr lang="en-US" baseline="-25000" dirty="0" smtClean="0">
                <a:solidFill>
                  <a:srgbClr val="7030A0"/>
                </a:solidFill>
              </a:rPr>
              <a:t>A,EB</a:t>
            </a:r>
            <a:endParaRPr lang="en-US" dirty="0" smtClean="0">
              <a:solidFill>
                <a:srgbClr val="7030A0"/>
              </a:solidFill>
            </a:endParaRPr>
          </a:p>
        </p:txBody>
      </p:sp>
      <p:sp>
        <p:nvSpPr>
          <p:cNvPr id="22" name="Arc 21"/>
          <p:cNvSpPr/>
          <p:nvPr/>
        </p:nvSpPr>
        <p:spPr>
          <a:xfrm flipH="1">
            <a:off x="2514600" y="5272508"/>
            <a:ext cx="3886200" cy="1920240"/>
          </a:xfrm>
          <a:prstGeom prst="arc">
            <a:avLst>
              <a:gd name="adj1" fmla="val 16064595"/>
              <a:gd name="adj2" fmla="val 20854487"/>
            </a:avLst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237740" y="5105400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99"/>
                </a:solidFill>
              </a:rPr>
              <a:t>X</a:t>
            </a:r>
            <a:r>
              <a:rPr lang="en-US" baseline="-25000" dirty="0" smtClean="0">
                <a:solidFill>
                  <a:srgbClr val="003399"/>
                </a:solidFill>
              </a:rPr>
              <a:t>A,MB</a:t>
            </a:r>
            <a:endParaRPr lang="en-US" dirty="0" smtClean="0">
              <a:solidFill>
                <a:srgbClr val="003399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3652370" y="5722942"/>
            <a:ext cx="868680" cy="158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>
            <a:off x="2448408" y="5289396"/>
            <a:ext cx="164592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96872" y="4982794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X</a:t>
            </a:r>
            <a:r>
              <a:rPr lang="en-US" baseline="-25000" dirty="0" err="1" smtClean="0"/>
              <a:t>A,exit</a:t>
            </a:r>
            <a:endParaRPr lang="en-US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3962400" y="6153090"/>
            <a:ext cx="538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</a:t>
            </a:r>
            <a:r>
              <a:rPr lang="en-US" baseline="-25000" dirty="0" err="1" smtClean="0"/>
              <a:t>exit</a:t>
            </a:r>
            <a:endParaRPr lang="en-US" dirty="0" smtClean="0"/>
          </a:p>
        </p:txBody>
      </p:sp>
      <p:sp>
        <p:nvSpPr>
          <p:cNvPr id="31" name="TextBox 30"/>
          <p:cNvSpPr txBox="1"/>
          <p:nvPr/>
        </p:nvSpPr>
        <p:spPr>
          <a:xfrm>
            <a:off x="5029200" y="5237252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Intersection is T and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that satisfies both equations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9166" y="838200"/>
            <a:ext cx="71256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Isothermal CSTR: feed temp = temperature inside the CSTR</a:t>
            </a:r>
          </a:p>
        </p:txBody>
      </p:sp>
    </p:spTree>
    <p:extLst>
      <p:ext uri="{BB962C8B-B14F-4D97-AF65-F5344CB8AC3E}">
        <p14:creationId xmlns:p14="http://schemas.microsoft.com/office/powerpoint/2010/main" val="400441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90500" y="845637"/>
            <a:ext cx="8763000" cy="3581400"/>
            <a:chOff x="190500" y="990600"/>
            <a:chExt cx="8763000" cy="3581400"/>
          </a:xfrm>
        </p:grpSpPr>
        <p:graphicFrame>
          <p:nvGraphicFramePr>
            <p:cNvPr id="7" name="Chart 6"/>
            <p:cNvGraphicFramePr/>
            <p:nvPr>
              <p:extLst>
                <p:ext uri="{D42A27DB-BD31-4B8C-83A1-F6EECF244321}">
                  <p14:modId xmlns:p14="http://schemas.microsoft.com/office/powerpoint/2010/main" val="122253577"/>
                </p:ext>
              </p:extLst>
            </p:nvPr>
          </p:nvGraphicFramePr>
          <p:xfrm>
            <a:off x="190500" y="990600"/>
            <a:ext cx="8763000" cy="35814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cxnSp>
          <p:nvCxnSpPr>
            <p:cNvPr id="12" name="Straight Connector 11"/>
            <p:cNvCxnSpPr/>
            <p:nvPr/>
          </p:nvCxnSpPr>
          <p:spPr>
            <a:xfrm rot="10800000">
              <a:off x="1129349" y="3775364"/>
              <a:ext cx="3063240" cy="0"/>
            </a:xfrm>
            <a:prstGeom prst="line">
              <a:avLst/>
            </a:prstGeom>
            <a:ln w="28575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4146074" y="3820290"/>
              <a:ext cx="91440" cy="1588"/>
            </a:xfrm>
            <a:prstGeom prst="line">
              <a:avLst/>
            </a:prstGeom>
            <a:ln w="28575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in CSTR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4386147"/>
            <a:ext cx="8305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/>
              <a:t>Plot of </a:t>
            </a:r>
            <a:r>
              <a:rPr lang="en-US" sz="2000" dirty="0" smtClean="0">
                <a:solidFill>
                  <a:srgbClr val="008000"/>
                </a:solidFill>
              </a:rPr>
              <a:t>X</a:t>
            </a:r>
            <a:r>
              <a:rPr lang="en-US" sz="2000" baseline="-25000" dirty="0" smtClean="0">
                <a:solidFill>
                  <a:srgbClr val="008000"/>
                </a:solidFill>
              </a:rPr>
              <a:t>A,EB</a:t>
            </a:r>
            <a:r>
              <a:rPr lang="en-US" sz="2000" baseline="-25000" dirty="0" smtClean="0"/>
              <a:t> </a:t>
            </a:r>
            <a:r>
              <a:rPr lang="en-US" sz="2000" dirty="0" err="1" smtClean="0"/>
              <a:t>vs</a:t>
            </a:r>
            <a:r>
              <a:rPr lang="en-US" sz="2000" dirty="0" smtClean="0"/>
              <a:t> T and </a:t>
            </a:r>
            <a:r>
              <a:rPr lang="en-US" sz="2000" dirty="0" smtClean="0">
                <a:solidFill>
                  <a:srgbClr val="7030A0"/>
                </a:solidFill>
              </a:rPr>
              <a:t>X</a:t>
            </a:r>
            <a:r>
              <a:rPr lang="en-US" sz="2000" baseline="-25000" dirty="0" smtClean="0">
                <a:solidFill>
                  <a:srgbClr val="7030A0"/>
                </a:solidFill>
              </a:rPr>
              <a:t>A,MB</a:t>
            </a:r>
            <a:r>
              <a:rPr lang="en-US" sz="2000" dirty="0" smtClean="0"/>
              <a:t> </a:t>
            </a:r>
            <a:r>
              <a:rPr lang="en-US" sz="2000" dirty="0" err="1" smtClean="0"/>
              <a:t>vs</a:t>
            </a:r>
            <a:r>
              <a:rPr lang="en-US" sz="2000" dirty="0" smtClean="0"/>
              <a:t> T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/>
              <a:t>Intersections are the T and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that satisfy both the mass balance and energy balance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C00000"/>
                </a:solidFill>
              </a:rPr>
              <a:t>Multiple sets of conditions are possible for the same </a:t>
            </a:r>
            <a:r>
              <a:rPr lang="en-US" sz="2000" dirty="0" err="1" smtClean="0">
                <a:solidFill>
                  <a:srgbClr val="C00000"/>
                </a:solidFill>
              </a:rPr>
              <a:t>rxn</a:t>
            </a:r>
            <a:r>
              <a:rPr lang="en-US" sz="2000" dirty="0" smtClean="0">
                <a:solidFill>
                  <a:srgbClr val="C00000"/>
                </a:solidFill>
              </a:rPr>
              <a:t> in the same reactor with the same inlet conditions!</a:t>
            </a: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4333572" y="3147790"/>
            <a:ext cx="1115568" cy="1588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1143000" y="2590800"/>
            <a:ext cx="3735388" cy="1588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219200" y="5910147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Reactor must operate near one of these steady states- this requires knowledge of their stability!</a:t>
            </a:r>
          </a:p>
        </p:txBody>
      </p:sp>
      <p:sp>
        <p:nvSpPr>
          <p:cNvPr id="16" name="TextBox 1"/>
          <p:cNvSpPr txBox="1"/>
          <p:nvPr/>
        </p:nvSpPr>
        <p:spPr>
          <a:xfrm>
            <a:off x="6258448" y="1455237"/>
            <a:ext cx="7745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X</a:t>
            </a:r>
            <a:r>
              <a:rPr lang="en-US" sz="2000" baseline="-25000" dirty="0" smtClean="0"/>
              <a:t>A,MB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25950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1869" y="0"/>
            <a:ext cx="868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Consider a jacketed CSTR with constant heat capacity, negligible shaft work, 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P</a:t>
            </a:r>
            <a:r>
              <a:rPr lang="en-US" sz="2000" dirty="0" smtClean="0"/>
              <a:t>=0, first order kinetics, all feeds at the same temperature (T</a:t>
            </a:r>
            <a:r>
              <a:rPr lang="en-US" sz="2000" baseline="-25000" dirty="0" smtClean="0"/>
              <a:t>i0</a:t>
            </a:r>
            <a:r>
              <a:rPr lang="en-US" sz="2000" dirty="0" smtClean="0"/>
              <a:t>=T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), constant T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jacket, and an overall heat transfer coefficient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388907"/>
              </p:ext>
            </p:extLst>
          </p:nvPr>
        </p:nvGraphicFramePr>
        <p:xfrm>
          <a:off x="3695700" y="1066800"/>
          <a:ext cx="175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84" name="Equation" r:id="rId3" imgW="1752600" imgH="381000" progId="">
                  <p:embed/>
                </p:oleObj>
              </mc:Choice>
              <mc:Fallback>
                <p:oleObj name="Equation" r:id="rId3" imgW="1752600" imgH="3810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1066800"/>
                        <a:ext cx="1752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512617"/>
              </p:ext>
            </p:extLst>
          </p:nvPr>
        </p:nvGraphicFramePr>
        <p:xfrm>
          <a:off x="1736725" y="1524000"/>
          <a:ext cx="56705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85" name="Equation" r:id="rId5" imgW="5676900" imgH="685800" progId="">
                  <p:embed/>
                </p:oleObj>
              </mc:Choice>
              <mc:Fallback>
                <p:oleObj name="Equation" r:id="rId5" imgW="5676900" imgH="68580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1524000"/>
                        <a:ext cx="56705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003287"/>
              </p:ext>
            </p:extLst>
          </p:nvPr>
        </p:nvGraphicFramePr>
        <p:xfrm>
          <a:off x="1295400" y="2733152"/>
          <a:ext cx="65849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86" name="Equation" r:id="rId7" imgW="6591300" imgH="685800" progId="">
                  <p:embed/>
                </p:oleObj>
              </mc:Choice>
              <mc:Fallback>
                <p:oleObj name="Equation" r:id="rId7" imgW="6591300" imgH="6858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733152"/>
                        <a:ext cx="65849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365088" y="2199752"/>
            <a:ext cx="8413824" cy="419100"/>
            <a:chOff x="272976" y="2438400"/>
            <a:chExt cx="8413824" cy="419100"/>
          </a:xfrm>
        </p:grpSpPr>
        <p:sp>
          <p:nvSpPr>
            <p:cNvPr id="7" name="TextBox 6"/>
            <p:cNvSpPr txBox="1"/>
            <p:nvPr/>
          </p:nvSpPr>
          <p:spPr>
            <a:xfrm>
              <a:off x="272976" y="2448448"/>
              <a:ext cx="20345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FF"/>
                  </a:solidFill>
                </a:rPr>
                <a:t>Substituting for </a:t>
              </a:r>
            </a:p>
          </p:txBody>
        </p:sp>
        <p:graphicFrame>
          <p:nvGraphicFramePr>
            <p:cNvPr id="47110" name="Object 6"/>
            <p:cNvGraphicFramePr>
              <a:graphicFrameLocks noChangeAspect="1"/>
            </p:cNvGraphicFramePr>
            <p:nvPr/>
          </p:nvGraphicFramePr>
          <p:xfrm>
            <a:off x="2133600" y="2438400"/>
            <a:ext cx="6553200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9787" name="Equation" r:id="rId9" imgW="6553200" imgH="419100" progId="">
                    <p:embed/>
                  </p:oleObj>
                </mc:Choice>
                <mc:Fallback>
                  <p:oleObj name="Equation" r:id="rId9" imgW="6553200" imgH="419100" progId="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3600" y="2438400"/>
                          <a:ext cx="6553200" cy="419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71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1810617"/>
              </p:ext>
            </p:extLst>
          </p:nvPr>
        </p:nvGraphicFramePr>
        <p:xfrm>
          <a:off x="1485900" y="3886200"/>
          <a:ext cx="63563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88" name="Equation" r:id="rId11" imgW="6362700" imgH="685800" progId="">
                  <p:embed/>
                </p:oleObj>
              </mc:Choice>
              <mc:Fallback>
                <p:oleObj name="Equation" r:id="rId11" imgW="6362700" imgH="68580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3886200"/>
                        <a:ext cx="63563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6612433"/>
              </p:ext>
            </p:extLst>
          </p:nvPr>
        </p:nvGraphicFramePr>
        <p:xfrm>
          <a:off x="1524000" y="4583668"/>
          <a:ext cx="55816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89" name="Equation" r:id="rId13" imgW="5588000" imgH="723900" progId="">
                  <p:embed/>
                </p:oleObj>
              </mc:Choice>
              <mc:Fallback>
                <p:oleObj name="Equation" r:id="rId13" imgW="5588000" imgH="72390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583668"/>
                        <a:ext cx="55816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ight Brace 11"/>
          <p:cNvSpPr/>
          <p:nvPr/>
        </p:nvSpPr>
        <p:spPr>
          <a:xfrm rot="5400000">
            <a:off x="3326130" y="3775948"/>
            <a:ext cx="304800" cy="3291840"/>
          </a:xfrm>
          <a:prstGeom prst="rightBrace">
            <a:avLst/>
          </a:prstGeom>
          <a:ln w="190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945375" y="5574268"/>
            <a:ext cx="2884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Heat removed term </a:t>
            </a:r>
            <a:r>
              <a:rPr lang="en-US" dirty="0" smtClean="0">
                <a:solidFill>
                  <a:srgbClr val="0033CC"/>
                </a:solidFill>
                <a:latin typeface="Arial"/>
                <a:cs typeface="Arial"/>
              </a:rPr>
              <a:t>≡ R(T)</a:t>
            </a:r>
            <a:endParaRPr lang="en-US" dirty="0" smtClean="0">
              <a:solidFill>
                <a:srgbClr val="0033CC"/>
              </a:solidFill>
            </a:endParaRPr>
          </a:p>
        </p:txBody>
      </p:sp>
      <p:sp>
        <p:nvSpPr>
          <p:cNvPr id="14" name="Right Brace 13"/>
          <p:cNvSpPr/>
          <p:nvPr/>
        </p:nvSpPr>
        <p:spPr>
          <a:xfrm rot="5400000">
            <a:off x="6221730" y="4598908"/>
            <a:ext cx="304800" cy="1645920"/>
          </a:xfrm>
          <a:prstGeom prst="rightBrac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972050" y="5574268"/>
            <a:ext cx="3038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Heat generated term </a:t>
            </a:r>
            <a:r>
              <a:rPr lang="en-US" dirty="0" smtClean="0">
                <a:solidFill>
                  <a:srgbClr val="C00000"/>
                </a:solidFill>
                <a:latin typeface="Arial"/>
                <a:cs typeface="Arial"/>
              </a:rPr>
              <a:t>≡ G(T)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10365" y="6076890"/>
            <a:ext cx="49232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 steady-state occurs </a:t>
            </a:r>
            <a:r>
              <a:rPr lang="en-US" sz="2000" dirty="0" smtClean="0"/>
              <a:t>when </a:t>
            </a:r>
            <a:r>
              <a:rPr lang="en-US" sz="2000" dirty="0" smtClean="0">
                <a:solidFill>
                  <a:srgbClr val="0000FF"/>
                </a:solidFill>
              </a:rPr>
              <a:t>R(T)</a:t>
            </a:r>
            <a:r>
              <a:rPr lang="en-US" sz="2000" dirty="0" smtClean="0"/>
              <a:t> = </a:t>
            </a:r>
            <a:r>
              <a:rPr lang="en-US" sz="2000" dirty="0" smtClean="0">
                <a:solidFill>
                  <a:srgbClr val="C00000"/>
                </a:solidFill>
              </a:rPr>
              <a:t>G(T)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85070" y="3399842"/>
            <a:ext cx="63738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Bring terms that remove heat to other side of equation:</a:t>
            </a:r>
          </a:p>
        </p:txBody>
      </p:sp>
    </p:spTree>
    <p:extLst>
      <p:ext uri="{BB962C8B-B14F-4D97-AF65-F5344CB8AC3E}">
        <p14:creationId xmlns:p14="http://schemas.microsoft.com/office/powerpoint/2010/main" val="3642611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Even More Terms…</a:t>
            </a:r>
            <a:endParaRPr lang="en-US" dirty="0"/>
          </a:p>
        </p:txBody>
      </p:sp>
      <p:graphicFrame>
        <p:nvGraphicFramePr>
          <p:cNvPr id="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049943"/>
              </p:ext>
            </p:extLst>
          </p:nvPr>
        </p:nvGraphicFramePr>
        <p:xfrm>
          <a:off x="1676400" y="1546160"/>
          <a:ext cx="52768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08" name="Equation" r:id="rId3" imgW="5283200" imgH="723900" progId="">
                  <p:embed/>
                </p:oleObj>
              </mc:Choice>
              <mc:Fallback>
                <p:oleObj name="Equation" r:id="rId3" imgW="5283200" imgH="7239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546160"/>
                        <a:ext cx="52768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ight Brace 3"/>
          <p:cNvSpPr/>
          <p:nvPr/>
        </p:nvSpPr>
        <p:spPr>
          <a:xfrm rot="16200000" flipV="1">
            <a:off x="3017520" y="-229300"/>
            <a:ext cx="304800" cy="3291840"/>
          </a:xfrm>
          <a:prstGeom prst="rightBrace">
            <a:avLst/>
          </a:prstGeom>
          <a:ln w="190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07714" y="856788"/>
            <a:ext cx="2884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Heat removed term </a:t>
            </a:r>
            <a:r>
              <a:rPr lang="en-US" dirty="0" smtClean="0">
                <a:solidFill>
                  <a:srgbClr val="0033CC"/>
                </a:solidFill>
                <a:latin typeface="Arial"/>
                <a:cs typeface="Arial"/>
              </a:rPr>
              <a:t>≡ R(T)</a:t>
            </a:r>
            <a:endParaRPr lang="en-US" dirty="0" smtClean="0">
              <a:solidFill>
                <a:srgbClr val="0033CC"/>
              </a:solidFill>
            </a:endParaRPr>
          </a:p>
        </p:txBody>
      </p:sp>
      <p:sp>
        <p:nvSpPr>
          <p:cNvPr id="6" name="Right Brace 5"/>
          <p:cNvSpPr/>
          <p:nvPr/>
        </p:nvSpPr>
        <p:spPr>
          <a:xfrm rot="16200000" flipV="1">
            <a:off x="5913120" y="593660"/>
            <a:ext cx="304800" cy="1645920"/>
          </a:xfrm>
          <a:prstGeom prst="rightBrac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734389" y="856788"/>
            <a:ext cx="3038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Heat generated term </a:t>
            </a:r>
            <a:r>
              <a:rPr lang="en-US" dirty="0" smtClean="0">
                <a:solidFill>
                  <a:srgbClr val="C00000"/>
                </a:solidFill>
                <a:latin typeface="Arial"/>
                <a:cs typeface="Arial"/>
              </a:rPr>
              <a:t>≡ G(T)</a:t>
            </a:r>
            <a:endParaRPr lang="en-US" dirty="0" smtClean="0">
              <a:solidFill>
                <a:srgbClr val="C00000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0556661"/>
              </p:ext>
            </p:extLst>
          </p:nvPr>
        </p:nvGraphicFramePr>
        <p:xfrm>
          <a:off x="1524000" y="2376978"/>
          <a:ext cx="156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09" name="Equation" r:id="rId5" imgW="1562100" imgH="355600" progId="">
                  <p:embed/>
                </p:oleObj>
              </mc:Choice>
              <mc:Fallback>
                <p:oleObj name="Equation" r:id="rId5" imgW="1562100" imgH="35560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376978"/>
                        <a:ext cx="1562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282334"/>
              </p:ext>
            </p:extLst>
          </p:nvPr>
        </p:nvGraphicFramePr>
        <p:xfrm>
          <a:off x="3162300" y="3776663"/>
          <a:ext cx="131921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10" name="Equation" r:id="rId7" imgW="1320480" imgH="723600" progId="">
                  <p:embed/>
                </p:oleObj>
              </mc:Choice>
              <mc:Fallback>
                <p:oleObj name="Equation" r:id="rId7" imgW="1320480" imgH="7236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3776663"/>
                        <a:ext cx="1319213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892285"/>
              </p:ext>
            </p:extLst>
          </p:nvPr>
        </p:nvGraphicFramePr>
        <p:xfrm>
          <a:off x="4616450" y="3749598"/>
          <a:ext cx="3765550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11" name="Equation" r:id="rId9" imgW="3759200" imgH="774700" progId="">
                  <p:embed/>
                </p:oleObj>
              </mc:Choice>
              <mc:Fallback>
                <p:oleObj name="Equation" r:id="rId9" imgW="3759200" imgH="7747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450" y="3749598"/>
                        <a:ext cx="3765550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0078491"/>
              </p:ext>
            </p:extLst>
          </p:nvPr>
        </p:nvGraphicFramePr>
        <p:xfrm>
          <a:off x="4953000" y="2205528"/>
          <a:ext cx="2832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12" name="Equation" r:id="rId11" imgW="2832100" imgH="698500" progId="">
                  <p:embed/>
                </p:oleObj>
              </mc:Choice>
              <mc:Fallback>
                <p:oleObj name="Equation" r:id="rId11" imgW="2832100" imgH="69850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205528"/>
                        <a:ext cx="28321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4193793"/>
              </p:ext>
            </p:extLst>
          </p:nvPr>
        </p:nvGraphicFramePr>
        <p:xfrm>
          <a:off x="1724025" y="2915285"/>
          <a:ext cx="56959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13" name="Equation" r:id="rId13" imgW="5702040" imgH="761760" progId="">
                  <p:embed/>
                </p:oleObj>
              </mc:Choice>
              <mc:Fallback>
                <p:oleObj name="Equation" r:id="rId13" imgW="5702040" imgH="761760" progId="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4025" y="2915285"/>
                        <a:ext cx="56959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12173" y="3107440"/>
            <a:ext cx="1324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82650" y="3893279"/>
            <a:ext cx="23342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More substitutions:</a:t>
            </a:r>
          </a:p>
        </p:txBody>
      </p:sp>
      <p:graphicFrame>
        <p:nvGraphicFramePr>
          <p:cNvPr id="4916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7433234"/>
              </p:ext>
            </p:extLst>
          </p:nvPr>
        </p:nvGraphicFramePr>
        <p:xfrm>
          <a:off x="2371725" y="4956252"/>
          <a:ext cx="44021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14" name="Equation" r:id="rId15" imgW="4406760" imgH="761760" progId="">
                  <p:embed/>
                </p:oleObj>
              </mc:Choice>
              <mc:Fallback>
                <p:oleObj name="Equation" r:id="rId15" imgW="4406760" imgH="761760" progId="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725" y="4956252"/>
                        <a:ext cx="440213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478057"/>
              </p:ext>
            </p:extLst>
          </p:nvPr>
        </p:nvGraphicFramePr>
        <p:xfrm>
          <a:off x="4343400" y="4495800"/>
          <a:ext cx="2260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15" name="Equation" r:id="rId17" imgW="2260600" imgH="419100" progId="">
                  <p:embed/>
                </p:oleObj>
              </mc:Choice>
              <mc:Fallback>
                <p:oleObj name="Equation" r:id="rId17" imgW="2260600" imgH="41910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495800"/>
                        <a:ext cx="2260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205998"/>
              </p:ext>
            </p:extLst>
          </p:nvPr>
        </p:nvGraphicFramePr>
        <p:xfrm>
          <a:off x="1565910" y="6138863"/>
          <a:ext cx="29178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16" name="Equation" r:id="rId19" imgW="2920680" imgH="380880" progId="">
                  <p:embed/>
                </p:oleObj>
              </mc:Choice>
              <mc:Fallback>
                <p:oleObj name="Equation" r:id="rId19" imgW="2920680" imgH="38088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910" y="6138863"/>
                        <a:ext cx="29178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685752"/>
              </p:ext>
            </p:extLst>
          </p:nvPr>
        </p:nvGraphicFramePr>
        <p:xfrm>
          <a:off x="6102985" y="5867400"/>
          <a:ext cx="26257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17" name="Equation" r:id="rId21" imgW="2628720" imgH="761760" progId="">
                  <p:embed/>
                </p:oleObj>
              </mc:Choice>
              <mc:Fallback>
                <p:oleObj name="Equation" r:id="rId21" imgW="2628720" imgH="76176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985" y="5867400"/>
                        <a:ext cx="26257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59332" y="5791200"/>
            <a:ext cx="13133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Heat removed: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6283" y="5791200"/>
            <a:ext cx="14578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Heat generated:</a:t>
            </a:r>
          </a:p>
        </p:txBody>
      </p:sp>
    </p:spTree>
    <p:extLst>
      <p:ext uri="{BB962C8B-B14F-4D97-AF65-F5344CB8AC3E}">
        <p14:creationId xmlns:p14="http://schemas.microsoft.com/office/powerpoint/2010/main" val="402889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533400" y="2819400"/>
            <a:ext cx="3742013" cy="1902676"/>
            <a:chOff x="3607" y="173"/>
            <a:chExt cx="2746" cy="1383"/>
          </a:xfrm>
        </p:grpSpPr>
        <p:sp>
          <p:nvSpPr>
            <p:cNvPr id="61477" name="Line 14"/>
            <p:cNvSpPr>
              <a:spLocks noChangeShapeType="1"/>
            </p:cNvSpPr>
            <p:nvPr/>
          </p:nvSpPr>
          <p:spPr bwMode="auto">
            <a:xfrm>
              <a:off x="4113" y="1315"/>
              <a:ext cx="183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8" name="Line 15"/>
            <p:cNvSpPr>
              <a:spLocks noChangeShapeType="1"/>
            </p:cNvSpPr>
            <p:nvPr/>
          </p:nvSpPr>
          <p:spPr bwMode="auto">
            <a:xfrm flipV="1">
              <a:off x="4113" y="200"/>
              <a:ext cx="0" cy="112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9" name="Text Box 16"/>
            <p:cNvSpPr txBox="1">
              <a:spLocks noChangeArrowheads="1"/>
            </p:cNvSpPr>
            <p:nvPr/>
          </p:nvSpPr>
          <p:spPr bwMode="auto">
            <a:xfrm>
              <a:off x="5469" y="1288"/>
              <a:ext cx="239" cy="26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/>
                <a:t>T</a:t>
              </a:r>
            </a:p>
          </p:txBody>
        </p:sp>
        <p:sp>
          <p:nvSpPr>
            <p:cNvPr id="61480" name="Text Box 17"/>
            <p:cNvSpPr txBox="1">
              <a:spLocks noChangeArrowheads="1"/>
            </p:cNvSpPr>
            <p:nvPr/>
          </p:nvSpPr>
          <p:spPr bwMode="auto">
            <a:xfrm>
              <a:off x="3607" y="173"/>
              <a:ext cx="474" cy="26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 dirty="0"/>
                <a:t>R(T)</a:t>
              </a:r>
            </a:p>
          </p:txBody>
        </p:sp>
        <p:sp>
          <p:nvSpPr>
            <p:cNvPr id="61481" name="Line 18"/>
            <p:cNvSpPr>
              <a:spLocks noChangeShapeType="1"/>
            </p:cNvSpPr>
            <p:nvPr/>
          </p:nvSpPr>
          <p:spPr bwMode="auto">
            <a:xfrm flipV="1">
              <a:off x="4235" y="247"/>
              <a:ext cx="615" cy="10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82" name="Line 19"/>
            <p:cNvSpPr>
              <a:spLocks noChangeShapeType="1"/>
            </p:cNvSpPr>
            <p:nvPr/>
          </p:nvSpPr>
          <p:spPr bwMode="auto">
            <a:xfrm flipV="1">
              <a:off x="4403" y="247"/>
              <a:ext cx="615" cy="10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83" name="Line 20"/>
            <p:cNvSpPr>
              <a:spLocks noChangeShapeType="1"/>
            </p:cNvSpPr>
            <p:nvPr/>
          </p:nvSpPr>
          <p:spPr bwMode="auto">
            <a:xfrm flipV="1">
              <a:off x="4603" y="247"/>
              <a:ext cx="615" cy="10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84" name="Line 21"/>
            <p:cNvSpPr>
              <a:spLocks noChangeShapeType="1"/>
            </p:cNvSpPr>
            <p:nvPr/>
          </p:nvSpPr>
          <p:spPr bwMode="auto">
            <a:xfrm flipV="1">
              <a:off x="4787" y="247"/>
              <a:ext cx="615" cy="10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85" name="Line 22"/>
            <p:cNvSpPr>
              <a:spLocks noChangeShapeType="1"/>
            </p:cNvSpPr>
            <p:nvPr/>
          </p:nvSpPr>
          <p:spPr bwMode="auto">
            <a:xfrm flipV="1">
              <a:off x="4995" y="239"/>
              <a:ext cx="615" cy="10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86" name="AutoShape 23"/>
            <p:cNvSpPr>
              <a:spLocks noChangeArrowheads="1"/>
            </p:cNvSpPr>
            <p:nvPr/>
          </p:nvSpPr>
          <p:spPr bwMode="auto">
            <a:xfrm>
              <a:off x="4523" y="606"/>
              <a:ext cx="1044" cy="163"/>
            </a:xfrm>
            <a:prstGeom prst="rightArrow">
              <a:avLst>
                <a:gd name="adj1" fmla="val 50000"/>
                <a:gd name="adj2" fmla="val 160123"/>
              </a:avLst>
            </a:prstGeom>
            <a:solidFill>
              <a:schemeClr val="accent1"/>
            </a:solidFill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87" name="Text Box 24"/>
            <p:cNvSpPr txBox="1">
              <a:spLocks noChangeArrowheads="1"/>
            </p:cNvSpPr>
            <p:nvPr/>
          </p:nvSpPr>
          <p:spPr bwMode="auto">
            <a:xfrm>
              <a:off x="5218" y="845"/>
              <a:ext cx="1135" cy="29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 sz="2000" b="1" dirty="0">
                  <a:solidFill>
                    <a:schemeClr val="accent2"/>
                  </a:solidFill>
                </a:rPr>
                <a:t>Increase T</a:t>
              </a:r>
              <a:r>
                <a:rPr lang="en-GB" altLang="zh-TW" sz="2000" b="1" baseline="-25000" dirty="0">
                  <a:solidFill>
                    <a:schemeClr val="accent2"/>
                  </a:solidFill>
                </a:rPr>
                <a:t>0</a:t>
              </a:r>
              <a:endParaRPr lang="en-GB" altLang="zh-TW" sz="2000" b="1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5270634" y="2057400"/>
            <a:ext cx="3631224" cy="1939925"/>
            <a:chOff x="3639" y="1473"/>
            <a:chExt cx="2478" cy="1222"/>
          </a:xfrm>
        </p:grpSpPr>
        <p:sp>
          <p:nvSpPr>
            <p:cNvPr id="61462" name="Line 28"/>
            <p:cNvSpPr>
              <a:spLocks noChangeShapeType="1"/>
            </p:cNvSpPr>
            <p:nvPr/>
          </p:nvSpPr>
          <p:spPr bwMode="auto">
            <a:xfrm>
              <a:off x="4110" y="2486"/>
              <a:ext cx="17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3" name="Line 29"/>
            <p:cNvSpPr>
              <a:spLocks noChangeShapeType="1"/>
            </p:cNvSpPr>
            <p:nvPr/>
          </p:nvSpPr>
          <p:spPr bwMode="auto">
            <a:xfrm flipV="1">
              <a:off x="4110" y="1519"/>
              <a:ext cx="0" cy="97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4" name="Text Box 30"/>
            <p:cNvSpPr txBox="1">
              <a:spLocks noChangeArrowheads="1"/>
            </p:cNvSpPr>
            <p:nvPr/>
          </p:nvSpPr>
          <p:spPr bwMode="auto">
            <a:xfrm>
              <a:off x="5371" y="2462"/>
              <a:ext cx="222" cy="23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/>
                <a:t>T</a:t>
              </a:r>
            </a:p>
          </p:txBody>
        </p:sp>
        <p:sp>
          <p:nvSpPr>
            <p:cNvPr id="61465" name="Text Box 31"/>
            <p:cNvSpPr txBox="1">
              <a:spLocks noChangeArrowheads="1"/>
            </p:cNvSpPr>
            <p:nvPr/>
          </p:nvSpPr>
          <p:spPr bwMode="auto">
            <a:xfrm>
              <a:off x="3639" y="1496"/>
              <a:ext cx="441" cy="23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 dirty="0"/>
                <a:t>R(T)</a:t>
              </a:r>
            </a:p>
          </p:txBody>
        </p:sp>
        <p:sp>
          <p:nvSpPr>
            <p:cNvPr id="61466" name="Line 32"/>
            <p:cNvSpPr>
              <a:spLocks noChangeShapeType="1"/>
            </p:cNvSpPr>
            <p:nvPr/>
          </p:nvSpPr>
          <p:spPr bwMode="auto">
            <a:xfrm flipV="1">
              <a:off x="4223" y="1693"/>
              <a:ext cx="0" cy="79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7" name="Line 33"/>
            <p:cNvSpPr>
              <a:spLocks noChangeShapeType="1"/>
            </p:cNvSpPr>
            <p:nvPr/>
          </p:nvSpPr>
          <p:spPr bwMode="auto">
            <a:xfrm flipV="1">
              <a:off x="4379" y="1701"/>
              <a:ext cx="136" cy="78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8" name="Line 34"/>
            <p:cNvSpPr>
              <a:spLocks noChangeShapeType="1"/>
            </p:cNvSpPr>
            <p:nvPr/>
          </p:nvSpPr>
          <p:spPr bwMode="auto">
            <a:xfrm flipV="1">
              <a:off x="4472" y="1733"/>
              <a:ext cx="299" cy="7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69" name="Line 35"/>
            <p:cNvSpPr>
              <a:spLocks noChangeShapeType="1"/>
            </p:cNvSpPr>
            <p:nvPr/>
          </p:nvSpPr>
          <p:spPr bwMode="auto">
            <a:xfrm flipV="1">
              <a:off x="4596" y="1754"/>
              <a:ext cx="501" cy="7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0" name="Line 36"/>
            <p:cNvSpPr>
              <a:spLocks noChangeShapeType="1"/>
            </p:cNvSpPr>
            <p:nvPr/>
          </p:nvSpPr>
          <p:spPr bwMode="auto">
            <a:xfrm flipV="1">
              <a:off x="4751" y="1717"/>
              <a:ext cx="837" cy="7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1" name="Text Box 38"/>
            <p:cNvSpPr txBox="1">
              <a:spLocks noChangeArrowheads="1"/>
            </p:cNvSpPr>
            <p:nvPr/>
          </p:nvSpPr>
          <p:spPr bwMode="auto">
            <a:xfrm>
              <a:off x="5137" y="2074"/>
              <a:ext cx="980" cy="25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 sz="2000" b="1" dirty="0">
                  <a:solidFill>
                    <a:schemeClr val="accent2"/>
                  </a:solidFill>
                </a:rPr>
                <a:t>Increase </a:t>
              </a:r>
              <a:r>
                <a:rPr lang="en-GB" altLang="zh-TW" sz="2000" b="1" dirty="0">
                  <a:solidFill>
                    <a:schemeClr val="accent2"/>
                  </a:solidFill>
                  <a:sym typeface="Symbol" pitchFamily="18" charset="2"/>
                </a:rPr>
                <a:t></a:t>
              </a:r>
              <a:endParaRPr lang="en-GB" altLang="zh-TW" sz="2000" b="1" dirty="0">
                <a:solidFill>
                  <a:schemeClr val="accent2"/>
                </a:solidFill>
              </a:endParaRPr>
            </a:p>
          </p:txBody>
        </p:sp>
        <p:sp>
          <p:nvSpPr>
            <p:cNvPr id="61472" name="AutoShape 39"/>
            <p:cNvSpPr>
              <a:spLocks noChangeArrowheads="1"/>
            </p:cNvSpPr>
            <p:nvPr/>
          </p:nvSpPr>
          <p:spPr bwMode="auto">
            <a:xfrm>
              <a:off x="4253" y="1933"/>
              <a:ext cx="1091" cy="125"/>
            </a:xfrm>
            <a:prstGeom prst="leftArrow">
              <a:avLst>
                <a:gd name="adj1" fmla="val 50000"/>
                <a:gd name="adj2" fmla="val 218200"/>
              </a:avLst>
            </a:prstGeom>
            <a:solidFill>
              <a:schemeClr val="accent1"/>
            </a:solidFill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73" name="Text Box 40"/>
            <p:cNvSpPr txBox="1">
              <a:spLocks noChangeArrowheads="1"/>
            </p:cNvSpPr>
            <p:nvPr/>
          </p:nvSpPr>
          <p:spPr bwMode="auto">
            <a:xfrm>
              <a:off x="4656" y="2457"/>
              <a:ext cx="280" cy="23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 sz="1800"/>
                <a:t>T</a:t>
              </a:r>
              <a:r>
                <a:rPr lang="en-GB" altLang="zh-TW" sz="1800" baseline="-25000"/>
                <a:t>0</a:t>
              </a:r>
              <a:endParaRPr lang="en-GB" altLang="zh-TW" sz="1800"/>
            </a:p>
          </p:txBody>
        </p:sp>
        <p:sp>
          <p:nvSpPr>
            <p:cNvPr id="61474" name="Text Box 41"/>
            <p:cNvSpPr txBox="1">
              <a:spLocks noChangeArrowheads="1"/>
            </p:cNvSpPr>
            <p:nvPr/>
          </p:nvSpPr>
          <p:spPr bwMode="auto">
            <a:xfrm>
              <a:off x="4120" y="2449"/>
              <a:ext cx="263" cy="23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 sz="1800"/>
                <a:t>T</a:t>
              </a:r>
              <a:r>
                <a:rPr lang="en-GB" altLang="zh-TW" sz="1800" baseline="-25000"/>
                <a:t>a</a:t>
              </a:r>
              <a:endParaRPr lang="en-GB" altLang="zh-TW" sz="1800"/>
            </a:p>
          </p:txBody>
        </p:sp>
        <p:sp>
          <p:nvSpPr>
            <p:cNvPr id="61475" name="Text Box 42"/>
            <p:cNvSpPr txBox="1">
              <a:spLocks noChangeArrowheads="1"/>
            </p:cNvSpPr>
            <p:nvPr/>
          </p:nvSpPr>
          <p:spPr bwMode="auto">
            <a:xfrm>
              <a:off x="5563" y="1646"/>
              <a:ext cx="479" cy="23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 sz="1800">
                  <a:sym typeface="Symbol" pitchFamily="18" charset="2"/>
                </a:rPr>
                <a:t> = 0</a:t>
              </a:r>
              <a:endParaRPr lang="en-GB" altLang="zh-TW" sz="1800"/>
            </a:p>
          </p:txBody>
        </p:sp>
        <p:sp>
          <p:nvSpPr>
            <p:cNvPr id="61476" name="Text Box 43"/>
            <p:cNvSpPr txBox="1">
              <a:spLocks noChangeArrowheads="1"/>
            </p:cNvSpPr>
            <p:nvPr/>
          </p:nvSpPr>
          <p:spPr bwMode="auto">
            <a:xfrm>
              <a:off x="4134" y="1473"/>
              <a:ext cx="620" cy="25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GB" altLang="zh-TW" sz="1800" dirty="0">
                  <a:sym typeface="Symbol" pitchFamily="18" charset="2"/>
                </a:rPr>
                <a:t> = </a:t>
              </a:r>
              <a:r>
                <a:rPr lang="en-GB" altLang="zh-TW" sz="2000" dirty="0" smtClean="0">
                  <a:latin typeface="Calibri"/>
                  <a:sym typeface="UniversalMath1 BT" pitchFamily="18" charset="2"/>
                </a:rPr>
                <a:t>∞</a:t>
              </a:r>
              <a:endParaRPr lang="en-GB" altLang="zh-TW" sz="2000" dirty="0"/>
            </a:p>
          </p:txBody>
        </p:sp>
      </p:grpSp>
      <p:sp>
        <p:nvSpPr>
          <p:cNvPr id="61457" name="Text Box 44"/>
          <p:cNvSpPr txBox="1">
            <a:spLocks noChangeArrowheads="1"/>
          </p:cNvSpPr>
          <p:nvPr/>
        </p:nvSpPr>
        <p:spPr bwMode="auto">
          <a:xfrm>
            <a:off x="4724400" y="3422649"/>
            <a:ext cx="12760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1800" dirty="0"/>
              <a:t>For </a:t>
            </a:r>
            <a:r>
              <a:rPr lang="en-GB" altLang="zh-TW" sz="1800" dirty="0">
                <a:solidFill>
                  <a:srgbClr val="7030A0"/>
                </a:solidFill>
              </a:rPr>
              <a:t>T</a:t>
            </a:r>
            <a:r>
              <a:rPr lang="en-GB" altLang="zh-TW" sz="1800" baseline="-25000" dirty="0">
                <a:solidFill>
                  <a:srgbClr val="7030A0"/>
                </a:solidFill>
              </a:rPr>
              <a:t>a</a:t>
            </a:r>
            <a:r>
              <a:rPr lang="en-GB" altLang="zh-TW" sz="1800" dirty="0">
                <a:solidFill>
                  <a:srgbClr val="7030A0"/>
                </a:solidFill>
              </a:rPr>
              <a:t> &lt; T</a:t>
            </a:r>
            <a:r>
              <a:rPr lang="en-GB" altLang="zh-TW" sz="1800" baseline="-25000" dirty="0">
                <a:solidFill>
                  <a:srgbClr val="7030A0"/>
                </a:solidFill>
              </a:rPr>
              <a:t>0</a:t>
            </a:r>
            <a:endParaRPr lang="en-GB" altLang="zh-TW" sz="1800" dirty="0">
              <a:solidFill>
                <a:srgbClr val="7030A0"/>
              </a:solidFill>
            </a:endParaRPr>
          </a:p>
        </p:txBody>
      </p:sp>
      <p:sp>
        <p:nvSpPr>
          <p:cNvPr id="48" name="Title 4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 Removal Term and T</a:t>
            </a:r>
            <a:r>
              <a:rPr lang="en-US" baseline="-25000" dirty="0" smtClean="0"/>
              <a:t>0</a:t>
            </a:r>
            <a:endParaRPr lang="en-US" dirty="0"/>
          </a:p>
        </p:txBody>
      </p:sp>
      <p:graphicFrame>
        <p:nvGraphicFramePr>
          <p:cNvPr id="481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6519752"/>
              </p:ext>
            </p:extLst>
          </p:nvPr>
        </p:nvGraphicFramePr>
        <p:xfrm>
          <a:off x="712788" y="1490547"/>
          <a:ext cx="40592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7" name="Equation" r:id="rId4" imgW="4064000" imgH="762000" progId="">
                  <p:embed/>
                </p:oleObj>
              </mc:Choice>
              <mc:Fallback>
                <p:oleObj name="Equation" r:id="rId4" imgW="4064000" imgH="7620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788" y="1490547"/>
                        <a:ext cx="405923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Right Brace 49"/>
          <p:cNvSpPr/>
          <p:nvPr/>
        </p:nvSpPr>
        <p:spPr>
          <a:xfrm rot="16200000" flipV="1">
            <a:off x="1567007" y="392192"/>
            <a:ext cx="304800" cy="2011680"/>
          </a:xfrm>
          <a:prstGeom prst="rightBrace">
            <a:avLst/>
          </a:prstGeom>
          <a:ln w="190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33400" y="838200"/>
            <a:ext cx="2287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33CC"/>
                </a:solidFill>
              </a:rPr>
              <a:t>Heat removed: </a:t>
            </a:r>
            <a:r>
              <a:rPr lang="en-US" dirty="0" smtClean="0">
                <a:solidFill>
                  <a:srgbClr val="0033CC"/>
                </a:solidFill>
                <a:latin typeface="Arial"/>
                <a:cs typeface="Arial"/>
              </a:rPr>
              <a:t>R(T)</a:t>
            </a:r>
            <a:endParaRPr lang="en-US" dirty="0" smtClean="0">
              <a:solidFill>
                <a:srgbClr val="0033CC"/>
              </a:solidFill>
            </a:endParaRPr>
          </a:p>
        </p:txBody>
      </p:sp>
      <p:sp>
        <p:nvSpPr>
          <p:cNvPr id="52" name="Right Brace 51"/>
          <p:cNvSpPr/>
          <p:nvPr/>
        </p:nvSpPr>
        <p:spPr>
          <a:xfrm rot="16200000" flipV="1">
            <a:off x="3792047" y="529352"/>
            <a:ext cx="304800" cy="1737360"/>
          </a:xfrm>
          <a:prstGeom prst="rightBrac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3009556" y="838200"/>
            <a:ext cx="2313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Heat generated </a:t>
            </a:r>
            <a:r>
              <a:rPr lang="en-US" dirty="0" smtClean="0">
                <a:solidFill>
                  <a:srgbClr val="C00000"/>
                </a:solidFill>
                <a:latin typeface="Arial"/>
                <a:cs typeface="Arial"/>
              </a:rPr>
              <a:t>G(T)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09599" y="4800600"/>
            <a:ext cx="38862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When T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 increases, slope stays same &amp; line shifts to right 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33400" y="2286000"/>
            <a:ext cx="36888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R(T)</a:t>
            </a:r>
            <a:r>
              <a:rPr lang="en-US" sz="2000" dirty="0" smtClean="0"/>
              <a:t> line has slope of C</a:t>
            </a:r>
            <a:r>
              <a:rPr lang="en-US" sz="2000" baseline="-25000" dirty="0" smtClean="0"/>
              <a:t>P0</a:t>
            </a:r>
            <a:r>
              <a:rPr lang="en-US" sz="2000" dirty="0" smtClean="0"/>
              <a:t>(1+</a:t>
            </a:r>
            <a:r>
              <a:rPr lang="en-US" sz="2000" dirty="0" smtClean="0">
                <a:latin typeface="Symbol" pitchFamily="18" charset="2"/>
              </a:rPr>
              <a:t>k</a:t>
            </a:r>
            <a:r>
              <a:rPr lang="en-US" sz="2000" dirty="0" smtClean="0"/>
              <a:t>)</a:t>
            </a:r>
          </a:p>
        </p:txBody>
      </p:sp>
      <p:graphicFrame>
        <p:nvGraphicFramePr>
          <p:cNvPr id="4813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694566"/>
              </p:ext>
            </p:extLst>
          </p:nvPr>
        </p:nvGraphicFramePr>
        <p:xfrm>
          <a:off x="5397500" y="1447800"/>
          <a:ext cx="1751013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8" name="Equation" r:id="rId6" imgW="1752480" imgH="368280" progId="">
                  <p:embed/>
                </p:oleObj>
              </mc:Choice>
              <mc:Fallback>
                <p:oleObj name="Equation" r:id="rId6" imgW="1752480" imgH="36828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1447800"/>
                        <a:ext cx="1751013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4876799" y="4038600"/>
            <a:ext cx="38862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When </a:t>
            </a:r>
            <a:r>
              <a:rPr lang="en-US" sz="2000" dirty="0" smtClean="0">
                <a:solidFill>
                  <a:srgbClr val="0033CC"/>
                </a:solidFill>
                <a:latin typeface="Symbol" pitchFamily="18" charset="2"/>
              </a:rPr>
              <a:t>k</a:t>
            </a:r>
            <a:r>
              <a:rPr lang="en-US" sz="2000" dirty="0" smtClean="0"/>
              <a:t> increases from lowering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F</a:t>
            </a:r>
            <a:r>
              <a:rPr lang="en-US" sz="2000" baseline="-25000" dirty="0" smtClean="0">
                <a:solidFill>
                  <a:schemeClr val="accent5">
                    <a:lumMod val="75000"/>
                  </a:schemeClr>
                </a:solidFill>
              </a:rPr>
              <a:t>A0</a:t>
            </a:r>
            <a:r>
              <a:rPr lang="en-US" sz="2000" dirty="0" smtClean="0"/>
              <a:t> or increasing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heat exchange</a:t>
            </a:r>
            <a:r>
              <a:rPr lang="en-US" sz="2000" dirty="0" smtClean="0"/>
              <a:t>, slope and x-intercept moves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876800" y="5253926"/>
            <a:ext cx="3932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T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&lt;T</a:t>
            </a:r>
            <a:r>
              <a:rPr lang="en-US" sz="2000" baseline="-25000" dirty="0" smtClean="0">
                <a:solidFill>
                  <a:srgbClr val="7030A0"/>
                </a:solidFill>
              </a:rPr>
              <a:t>0</a:t>
            </a:r>
            <a:r>
              <a:rPr lang="en-US" sz="2000" dirty="0" smtClean="0">
                <a:solidFill>
                  <a:srgbClr val="7030A0"/>
                </a:solidFill>
              </a:rPr>
              <a:t>: x-intercept shifts left as </a:t>
            </a:r>
            <a:r>
              <a:rPr lang="en-US" sz="2000" dirty="0" smtClean="0">
                <a:solidFill>
                  <a:srgbClr val="7030A0"/>
                </a:solidFill>
                <a:latin typeface="Symbol" pitchFamily="18" charset="2"/>
              </a:rPr>
              <a:t>k</a:t>
            </a:r>
            <a:r>
              <a:rPr lang="en-US" sz="2000" dirty="0" smtClean="0">
                <a:solidFill>
                  <a:srgbClr val="7030A0"/>
                </a:solidFill>
              </a:rPr>
              <a:t>↑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882664" y="5656105"/>
            <a:ext cx="40643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T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</a:rPr>
              <a:t>&gt;T</a:t>
            </a:r>
            <a:r>
              <a:rPr lang="en-US" sz="2000" baseline="-25000" dirty="0" smtClean="0">
                <a:solidFill>
                  <a:srgbClr val="006600"/>
                </a:solidFill>
              </a:rPr>
              <a:t>0</a:t>
            </a:r>
            <a:r>
              <a:rPr lang="en-US" sz="2000" dirty="0" smtClean="0">
                <a:solidFill>
                  <a:srgbClr val="006600"/>
                </a:solidFill>
              </a:rPr>
              <a:t>: x-intercept shifts right as </a:t>
            </a:r>
            <a:r>
              <a:rPr lang="en-US" sz="2000" dirty="0" smtClean="0">
                <a:solidFill>
                  <a:srgbClr val="006600"/>
                </a:solidFill>
                <a:latin typeface="Symbol" pitchFamily="18" charset="2"/>
              </a:rPr>
              <a:t>k</a:t>
            </a:r>
            <a:r>
              <a:rPr lang="en-US" sz="2000" dirty="0" smtClean="0">
                <a:solidFill>
                  <a:srgbClr val="006600"/>
                </a:solidFill>
              </a:rPr>
              <a:t>↑</a:t>
            </a:r>
          </a:p>
        </p:txBody>
      </p:sp>
      <p:graphicFrame>
        <p:nvGraphicFramePr>
          <p:cNvPr id="4813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5822459"/>
              </p:ext>
            </p:extLst>
          </p:nvPr>
        </p:nvGraphicFramePr>
        <p:xfrm>
          <a:off x="7319421" y="1321360"/>
          <a:ext cx="153987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9" name="Equation" r:id="rId8" imgW="1536700" imgH="622300" progId="">
                  <p:embed/>
                </p:oleObj>
              </mc:Choice>
              <mc:Fallback>
                <p:oleObj name="Equation" r:id="rId8" imgW="1536700" imgH="6223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9421" y="1321360"/>
                        <a:ext cx="1539875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TextBox 64"/>
          <p:cNvSpPr txBox="1"/>
          <p:nvPr/>
        </p:nvSpPr>
        <p:spPr>
          <a:xfrm>
            <a:off x="4927040" y="6098976"/>
            <a:ext cx="2046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Symbol" pitchFamily="18" charset="2"/>
              </a:rPr>
              <a:t>k</a:t>
            </a:r>
            <a:r>
              <a:rPr lang="en-US" sz="2000" dirty="0" smtClean="0"/>
              <a:t>=0, then T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=T</a:t>
            </a:r>
            <a:r>
              <a:rPr lang="en-US" sz="2000" baseline="-25000" dirty="0" smtClean="0"/>
              <a:t>0</a:t>
            </a:r>
            <a:endParaRPr lang="en-US" sz="2000" dirty="0" smtClean="0">
              <a:latin typeface="Symbol" pitchFamily="18" charset="2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934200" y="6108038"/>
            <a:ext cx="2079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Symbol" pitchFamily="18" charset="2"/>
              </a:rPr>
              <a:t>k</a:t>
            </a:r>
            <a:r>
              <a:rPr lang="en-US" sz="2000" dirty="0" smtClean="0"/>
              <a:t>=</a:t>
            </a:r>
            <a:r>
              <a:rPr lang="en-US" sz="2000" dirty="0" smtClean="0">
                <a:latin typeface="Calibri"/>
              </a:rPr>
              <a:t>∞</a:t>
            </a:r>
            <a:r>
              <a:rPr lang="en-US" sz="2000" dirty="0" smtClean="0"/>
              <a:t>, then T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=T</a:t>
            </a:r>
            <a:r>
              <a:rPr lang="en-US" sz="2000" baseline="-25000" dirty="0" smtClean="0"/>
              <a:t>a</a:t>
            </a:r>
            <a:endParaRPr lang="en-US" sz="2000" dirty="0" smtClean="0">
              <a:latin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6913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7" grpId="0"/>
      <p:bldP spid="54" grpId="0"/>
      <p:bldP spid="59" grpId="0"/>
      <p:bldP spid="61" grpId="0"/>
      <p:bldP spid="62" grpId="0"/>
      <p:bldP spid="63" grpId="0"/>
      <p:bldP spid="65" grpId="0"/>
      <p:bldP spid="6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CSTR Stability</a:t>
            </a:r>
            <a:endParaRPr lang="en-US" dirty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312368059"/>
              </p:ext>
            </p:extLst>
          </p:nvPr>
        </p:nvGraphicFramePr>
        <p:xfrm>
          <a:off x="152400" y="762000"/>
          <a:ext cx="89916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Oval 3"/>
          <p:cNvSpPr/>
          <p:nvPr/>
        </p:nvSpPr>
        <p:spPr>
          <a:xfrm>
            <a:off x="1976008" y="3846008"/>
            <a:ext cx="91440" cy="91440"/>
          </a:xfrm>
          <a:prstGeom prst="ellipse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785360" y="2763296"/>
            <a:ext cx="91440" cy="91440"/>
          </a:xfrm>
          <a:prstGeom prst="ellipse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635912" y="1630344"/>
            <a:ext cx="91440" cy="91440"/>
          </a:xfrm>
          <a:prstGeom prst="ellipse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28800" y="35052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24384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43800" y="17526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7400" y="4114800"/>
            <a:ext cx="541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/>
            <a:r>
              <a:rPr lang="en-US" sz="2000" b="1" dirty="0" smtClean="0"/>
              <a:t>3 steady states satisfy the TEB and BMB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 flipH="1" flipV="1">
            <a:off x="2134394" y="3352800"/>
            <a:ext cx="1371600" cy="1588"/>
          </a:xfrm>
          <a:prstGeom prst="line">
            <a:avLst/>
          </a:prstGeom>
          <a:ln w="28575">
            <a:solidFill>
              <a:srgbClr val="0066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0" y="449580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Suppose a disturbance causes the reactor T to drift to a T between SS</a:t>
            </a:r>
            <a:r>
              <a:rPr lang="en-US" sz="2000" baseline="-25000" dirty="0" smtClean="0">
                <a:solidFill>
                  <a:srgbClr val="006600"/>
                </a:solidFill>
              </a:rPr>
              <a:t>1</a:t>
            </a:r>
            <a:r>
              <a:rPr lang="en-US" sz="2000" dirty="0" smtClean="0">
                <a:solidFill>
                  <a:srgbClr val="006600"/>
                </a:solidFill>
              </a:rPr>
              <a:t> &amp; SS</a:t>
            </a:r>
            <a:r>
              <a:rPr lang="en-US" sz="2000" baseline="-25000" dirty="0" smtClean="0">
                <a:solidFill>
                  <a:srgbClr val="006600"/>
                </a:solidFill>
              </a:rPr>
              <a:t>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19848" y="1752600"/>
            <a:ext cx="16663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R(T)</a:t>
            </a:r>
            <a:r>
              <a:rPr lang="en-US" dirty="0" smtClean="0">
                <a:solidFill>
                  <a:srgbClr val="006600"/>
                </a:solidFill>
              </a:rPr>
              <a:t> &gt; </a:t>
            </a:r>
            <a:r>
              <a:rPr lang="en-US" dirty="0" smtClean="0">
                <a:solidFill>
                  <a:srgbClr val="C00000"/>
                </a:solidFill>
              </a:rPr>
              <a:t>G(T)</a:t>
            </a:r>
            <a:r>
              <a:rPr lang="en-US" dirty="0" smtClean="0">
                <a:solidFill>
                  <a:srgbClr val="006600"/>
                </a:solidFill>
              </a:rPr>
              <a:t> so T gradually falls to T=SS</a:t>
            </a:r>
            <a:r>
              <a:rPr lang="en-US" baseline="-25000" dirty="0" smtClean="0">
                <a:solidFill>
                  <a:srgbClr val="006600"/>
                </a:solidFill>
              </a:rPr>
              <a:t>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485775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</a:rPr>
              <a:t>Suppose a disturbance causes the reactor T to drift to a T between SS</a:t>
            </a:r>
            <a:r>
              <a:rPr lang="en-US" sz="2000" baseline="-25000" dirty="0" smtClean="0">
                <a:solidFill>
                  <a:srgbClr val="7030A0"/>
                </a:solidFill>
              </a:rPr>
              <a:t>2</a:t>
            </a:r>
            <a:r>
              <a:rPr lang="en-US" sz="2000" dirty="0" smtClean="0">
                <a:solidFill>
                  <a:srgbClr val="7030A0"/>
                </a:solidFill>
              </a:rPr>
              <a:t> &amp; SS</a:t>
            </a:r>
            <a:r>
              <a:rPr lang="en-US" sz="2000" baseline="-25000" dirty="0" smtClean="0">
                <a:solidFill>
                  <a:srgbClr val="7030A0"/>
                </a:solidFill>
              </a:rPr>
              <a:t>3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 flipH="1" flipV="1">
            <a:off x="5273834" y="2955766"/>
            <a:ext cx="2103120" cy="1588"/>
          </a:xfrm>
          <a:prstGeom prst="line">
            <a:avLst/>
          </a:prstGeom>
          <a:ln w="28575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257800" y="1066800"/>
            <a:ext cx="1981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G(T)</a:t>
            </a:r>
            <a:r>
              <a:rPr lang="en-US" dirty="0" smtClean="0">
                <a:solidFill>
                  <a:srgbClr val="7030A0"/>
                </a:solidFill>
              </a:rPr>
              <a:t> &gt; </a:t>
            </a:r>
            <a:r>
              <a:rPr lang="en-US" dirty="0" smtClean="0">
                <a:solidFill>
                  <a:srgbClr val="0033CC"/>
                </a:solidFill>
              </a:rPr>
              <a:t>R(T)</a:t>
            </a:r>
            <a:r>
              <a:rPr lang="en-US" dirty="0" smtClean="0">
                <a:solidFill>
                  <a:srgbClr val="7030A0"/>
                </a:solidFill>
              </a:rPr>
              <a:t> so T gradually rises to T=SS</a:t>
            </a:r>
            <a:r>
              <a:rPr lang="en-US" baseline="-25000" dirty="0" smtClean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521970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Suppose a disturbance causes the reactor T to drop below SS</a:t>
            </a:r>
            <a:r>
              <a:rPr lang="en-US" sz="2000" baseline="-25000" dirty="0" smtClean="0">
                <a:solidFill>
                  <a:schemeClr val="accent5">
                    <a:lumMod val="75000"/>
                  </a:schemeClr>
                </a:solidFill>
              </a:rPr>
              <a:t>1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 flipH="1" flipV="1">
            <a:off x="603568" y="3645124"/>
            <a:ext cx="777240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57200" y="2362200"/>
            <a:ext cx="1752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G(T)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&gt; </a:t>
            </a:r>
            <a:r>
              <a:rPr lang="en-US" dirty="0" smtClean="0">
                <a:solidFill>
                  <a:srgbClr val="0033CC"/>
                </a:solidFill>
              </a:rPr>
              <a:t>R(T)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so T gradually rises to T=SS</a:t>
            </a:r>
            <a:r>
              <a:rPr lang="en-US" baseline="-25000" dirty="0" smtClean="0">
                <a:solidFill>
                  <a:schemeClr val="accent5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558165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6"/>
                </a:solidFill>
              </a:rPr>
              <a:t>Suppose a disturbance causes the reactor T to rise above SS</a:t>
            </a:r>
            <a:r>
              <a:rPr lang="en-US" sz="2000" baseline="-25000" dirty="0" smtClean="0">
                <a:solidFill>
                  <a:schemeClr val="accent6"/>
                </a:solidFill>
              </a:rPr>
              <a:t>3</a:t>
            </a:r>
          </a:p>
        </p:txBody>
      </p:sp>
      <p:cxnSp>
        <p:nvCxnSpPr>
          <p:cNvPr id="24" name="Straight Connector 23"/>
          <p:cNvCxnSpPr/>
          <p:nvPr/>
        </p:nvCxnSpPr>
        <p:spPr>
          <a:xfrm rot="5400000" flipH="1" flipV="1">
            <a:off x="6706394" y="2666206"/>
            <a:ext cx="2743200" cy="1588"/>
          </a:xfrm>
          <a:prstGeom prst="line">
            <a:avLst/>
          </a:prstGeom>
          <a:ln w="28575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7162800" y="457200"/>
            <a:ext cx="1828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R(T)</a:t>
            </a:r>
            <a:r>
              <a:rPr lang="en-US" dirty="0" smtClean="0">
                <a:solidFill>
                  <a:schemeClr val="accent6"/>
                </a:solidFill>
              </a:rPr>
              <a:t> &gt; </a:t>
            </a:r>
            <a:r>
              <a:rPr lang="en-US" dirty="0" smtClean="0">
                <a:solidFill>
                  <a:srgbClr val="C00000"/>
                </a:solidFill>
              </a:rPr>
              <a:t>G(T) </a:t>
            </a:r>
            <a:r>
              <a:rPr lang="en-US" dirty="0" smtClean="0">
                <a:solidFill>
                  <a:schemeClr val="accent6"/>
                </a:solidFill>
              </a:rPr>
              <a:t>so T gradually falls to T=SS</a:t>
            </a:r>
            <a:r>
              <a:rPr lang="en-US" baseline="-25000" dirty="0" smtClean="0">
                <a:solidFill>
                  <a:schemeClr val="accent6"/>
                </a:solidFill>
              </a:rPr>
              <a:t>3</a:t>
            </a:r>
          </a:p>
        </p:txBody>
      </p:sp>
      <p:sp>
        <p:nvSpPr>
          <p:cNvPr id="26" name="Circular Arrow 25"/>
          <p:cNvSpPr/>
          <p:nvPr/>
        </p:nvSpPr>
        <p:spPr>
          <a:xfrm rot="20752388" flipH="1">
            <a:off x="1865752" y="3037003"/>
            <a:ext cx="1183818" cy="835586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800000"/>
              <a:gd name="adj5" fmla="val 1878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Circular Arrow 26"/>
          <p:cNvSpPr/>
          <p:nvPr/>
        </p:nvSpPr>
        <p:spPr>
          <a:xfrm rot="20752388" flipV="1">
            <a:off x="6119562" y="1845685"/>
            <a:ext cx="1806253" cy="1000527"/>
          </a:xfrm>
          <a:prstGeom prst="circularArrow">
            <a:avLst>
              <a:gd name="adj1" fmla="val 7858"/>
              <a:gd name="adj2" fmla="val 1322091"/>
              <a:gd name="adj3" fmla="val 20593496"/>
              <a:gd name="adj4" fmla="val 11185717"/>
              <a:gd name="adj5" fmla="val 1830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Circular Arrow 27"/>
          <p:cNvSpPr/>
          <p:nvPr/>
        </p:nvSpPr>
        <p:spPr>
          <a:xfrm rot="21220209" flipV="1">
            <a:off x="883838" y="3573149"/>
            <a:ext cx="1282316" cy="898804"/>
          </a:xfrm>
          <a:prstGeom prst="circularArrow">
            <a:avLst>
              <a:gd name="adj1" fmla="val 12203"/>
              <a:gd name="adj2" fmla="val 1142319"/>
              <a:gd name="adj3" fmla="val 20946990"/>
              <a:gd name="adj4" fmla="val 10800000"/>
              <a:gd name="adj5" fmla="val 1494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Circular Arrow 28"/>
          <p:cNvSpPr/>
          <p:nvPr/>
        </p:nvSpPr>
        <p:spPr>
          <a:xfrm rot="20300510" flipH="1" flipV="1">
            <a:off x="7713336" y="1565201"/>
            <a:ext cx="391778" cy="83410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010229"/>
              <a:gd name="adj5" fmla="val 14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97757" y="5943600"/>
            <a:ext cx="73484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SS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and SS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are locally stable (return to them after temp pulse)</a:t>
            </a:r>
          </a:p>
          <a:p>
            <a:r>
              <a:rPr lang="en-US" sz="2000" dirty="0" smtClean="0"/>
              <a:t>SS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is an unstable- do not return to SS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if there is a temp pulse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57600" y="3638490"/>
            <a:ext cx="16230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Temperature</a:t>
            </a:r>
          </a:p>
        </p:txBody>
      </p:sp>
      <p:sp>
        <p:nvSpPr>
          <p:cNvPr id="33" name="TextBox 32"/>
          <p:cNvSpPr txBox="1"/>
          <p:nvPr/>
        </p:nvSpPr>
        <p:spPr>
          <a:xfrm rot="16200000">
            <a:off x="-567941" y="2341241"/>
            <a:ext cx="15359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G(T) &amp; R(T)</a:t>
            </a:r>
          </a:p>
        </p:txBody>
      </p:sp>
    </p:spTree>
    <p:extLst>
      <p:ext uri="{BB962C8B-B14F-4D97-AF65-F5344CB8AC3E}">
        <p14:creationId xmlns:p14="http://schemas.microsoft.com/office/powerpoint/2010/main" val="123267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19" grpId="0"/>
      <p:bldP spid="20" grpId="0"/>
      <p:bldP spid="22" grpId="0"/>
      <p:bldP spid="23" grpId="0"/>
      <p:bldP spid="25" grpId="0"/>
      <p:bldP spid="26" grpId="0" animBg="1"/>
      <p:bldP spid="27" grpId="0" animBg="1"/>
      <p:bldP spid="28" grpId="0" animBg="1"/>
      <p:bldP spid="29" grpId="0" animBg="1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685800" y="762000"/>
            <a:ext cx="7990952" cy="5145592"/>
            <a:chOff x="1000648" y="1255208"/>
            <a:chExt cx="7990952" cy="5145592"/>
          </a:xfrm>
        </p:grpSpPr>
        <p:grpSp>
          <p:nvGrpSpPr>
            <p:cNvPr id="28" name="Group 27"/>
            <p:cNvGrpSpPr/>
            <p:nvPr/>
          </p:nvGrpSpPr>
          <p:grpSpPr>
            <a:xfrm>
              <a:off x="1678075" y="1255208"/>
              <a:ext cx="6475325" cy="4535992"/>
              <a:chOff x="1678075" y="1255208"/>
              <a:chExt cx="6475325" cy="4535992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2057400" y="1828800"/>
                <a:ext cx="5867400" cy="3429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Freeform 14"/>
              <p:cNvSpPr/>
              <p:nvPr/>
            </p:nvSpPr>
            <p:spPr>
              <a:xfrm>
                <a:off x="1678075" y="2301072"/>
                <a:ext cx="6250074" cy="2575727"/>
              </a:xfrm>
              <a:custGeom>
                <a:avLst/>
                <a:gdLst>
                  <a:gd name="connsiteX0" fmla="*/ 0 w 6250074"/>
                  <a:gd name="connsiteY0" fmla="*/ 2110153 h 2135274"/>
                  <a:gd name="connsiteX1" fmla="*/ 50241 w 6250074"/>
                  <a:gd name="connsiteY1" fmla="*/ 2110153 h 2135274"/>
                  <a:gd name="connsiteX2" fmla="*/ 1919235 w 6250074"/>
                  <a:gd name="connsiteY2" fmla="*/ 2100105 h 2135274"/>
                  <a:gd name="connsiteX3" fmla="*/ 2793441 w 6250074"/>
                  <a:gd name="connsiteY3" fmla="*/ 1899138 h 2135274"/>
                  <a:gd name="connsiteX4" fmla="*/ 3366198 w 6250074"/>
                  <a:gd name="connsiteY4" fmla="*/ 1296237 h 2135274"/>
                  <a:gd name="connsiteX5" fmla="*/ 4009292 w 6250074"/>
                  <a:gd name="connsiteY5" fmla="*/ 261257 h 2135274"/>
                  <a:gd name="connsiteX6" fmla="*/ 6250074 w 6250074"/>
                  <a:gd name="connsiteY6" fmla="*/ 0 h 21352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250074" h="2135274">
                    <a:moveTo>
                      <a:pt x="0" y="2110153"/>
                    </a:moveTo>
                    <a:lnTo>
                      <a:pt x="50241" y="2110153"/>
                    </a:lnTo>
                    <a:cubicBezTo>
                      <a:pt x="370113" y="2108478"/>
                      <a:pt x="1462035" y="2135274"/>
                      <a:pt x="1919235" y="2100105"/>
                    </a:cubicBezTo>
                    <a:cubicBezTo>
                      <a:pt x="2376435" y="2064936"/>
                      <a:pt x="2552281" y="2033116"/>
                      <a:pt x="2793441" y="1899138"/>
                    </a:cubicBezTo>
                    <a:cubicBezTo>
                      <a:pt x="3034602" y="1765160"/>
                      <a:pt x="3163556" y="1569217"/>
                      <a:pt x="3366198" y="1296237"/>
                    </a:cubicBezTo>
                    <a:cubicBezTo>
                      <a:pt x="3568840" y="1023257"/>
                      <a:pt x="3528646" y="477296"/>
                      <a:pt x="4009292" y="261257"/>
                    </a:cubicBezTo>
                    <a:cubicBezTo>
                      <a:pt x="4489938" y="45218"/>
                      <a:pt x="5370006" y="22609"/>
                      <a:pt x="6250074" y="0"/>
                    </a:cubicBezTo>
                  </a:path>
                </a:pathLst>
              </a:custGeom>
              <a:ln w="317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 flipV="1">
                <a:off x="2057400" y="1860452"/>
                <a:ext cx="5867400" cy="304800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V="1">
                <a:off x="2057400" y="2158050"/>
                <a:ext cx="5867400" cy="304800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V="1">
                <a:off x="2286000" y="2382296"/>
                <a:ext cx="5867400" cy="304800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V="1">
                <a:off x="2209800" y="2743200"/>
                <a:ext cx="5867400" cy="304800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V="1">
                <a:off x="2057400" y="1552806"/>
                <a:ext cx="5867400" cy="304800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V="1">
                <a:off x="2057400" y="1255208"/>
                <a:ext cx="5867400" cy="3048000"/>
              </a:xfrm>
              <a:prstGeom prst="line">
                <a:avLst/>
              </a:prstGeom>
              <a:ln w="28575">
                <a:solidFill>
                  <a:srgbClr val="00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1000648" y="1269440"/>
              <a:ext cx="7990952" cy="5131360"/>
              <a:chOff x="1000648" y="1269440"/>
              <a:chExt cx="7990952" cy="513136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1143000" y="1269440"/>
                <a:ext cx="7467600" cy="5334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1143000" y="5283760"/>
                <a:ext cx="7467600" cy="8884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TT</a:t>
                </a:r>
                <a:endParaRPr lang="en-US" dirty="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7960808" y="1371600"/>
                <a:ext cx="1030792" cy="4953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000648" y="1447800"/>
                <a:ext cx="1030792" cy="4953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and T</a:t>
            </a:r>
            <a:r>
              <a:rPr lang="en-US" baseline="-25000" dirty="0" smtClean="0"/>
              <a:t>0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 rot="16200000">
            <a:off x="701751" y="2574849"/>
            <a:ext cx="14350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33CC"/>
                </a:solidFill>
              </a:rPr>
              <a:t>R(T)</a:t>
            </a:r>
            <a:r>
              <a:rPr lang="en-US" sz="2000" b="1" dirty="0" smtClean="0"/>
              <a:t>,</a:t>
            </a:r>
            <a:r>
              <a:rPr lang="en-US" sz="2000" b="1" dirty="0" smtClean="0">
                <a:solidFill>
                  <a:srgbClr val="0033CC"/>
                </a:solidFill>
              </a:rPr>
              <a:t>  </a:t>
            </a:r>
            <a:r>
              <a:rPr lang="en-US" sz="2000" b="1" dirty="0" smtClean="0">
                <a:solidFill>
                  <a:srgbClr val="C00000"/>
                </a:solidFill>
              </a:rPr>
              <a:t>G(T)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419600" y="4840792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90800" y="4764592"/>
            <a:ext cx="5790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</a:t>
            </a:r>
            <a:r>
              <a:rPr lang="en-US" sz="2000" baseline="-25000" dirty="0" smtClean="0"/>
              <a:t>0,1</a:t>
            </a:r>
            <a:endParaRPr lang="en-US" sz="2000" dirty="0" smtClean="0"/>
          </a:p>
        </p:txBody>
      </p:sp>
      <p:sp>
        <p:nvSpPr>
          <p:cNvPr id="35" name="TextBox 34"/>
          <p:cNvSpPr txBox="1"/>
          <p:nvPr/>
        </p:nvSpPr>
        <p:spPr>
          <a:xfrm>
            <a:off x="2057400" y="4764592"/>
            <a:ext cx="5790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</a:t>
            </a:r>
            <a:r>
              <a:rPr lang="en-US" sz="2000" baseline="-25000" dirty="0" smtClean="0"/>
              <a:t>0,2</a:t>
            </a:r>
            <a:endParaRPr lang="en-US" sz="2000" dirty="0" smtClean="0"/>
          </a:p>
        </p:txBody>
      </p:sp>
      <p:sp>
        <p:nvSpPr>
          <p:cNvPr id="36" name="TextBox 35"/>
          <p:cNvSpPr txBox="1"/>
          <p:nvPr/>
        </p:nvSpPr>
        <p:spPr>
          <a:xfrm>
            <a:off x="1219200" y="4612192"/>
            <a:ext cx="5790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</a:t>
            </a:r>
            <a:r>
              <a:rPr lang="en-US" sz="2000" baseline="-25000" dirty="0" smtClean="0"/>
              <a:t>0,3</a:t>
            </a:r>
            <a:endParaRPr lang="en-US" sz="2000" dirty="0" smtClean="0"/>
          </a:p>
        </p:txBody>
      </p:sp>
      <p:sp>
        <p:nvSpPr>
          <p:cNvPr id="37" name="TextBox 36"/>
          <p:cNvSpPr txBox="1"/>
          <p:nvPr/>
        </p:nvSpPr>
        <p:spPr>
          <a:xfrm>
            <a:off x="1249344" y="4195184"/>
            <a:ext cx="5790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</a:t>
            </a:r>
            <a:r>
              <a:rPr lang="en-US" sz="2000" baseline="-25000" dirty="0" smtClean="0"/>
              <a:t>0,4</a:t>
            </a:r>
            <a:endParaRPr lang="en-US" sz="2000" dirty="0" smtClean="0"/>
          </a:p>
        </p:txBody>
      </p:sp>
      <p:sp>
        <p:nvSpPr>
          <p:cNvPr id="38" name="TextBox 37"/>
          <p:cNvSpPr txBox="1"/>
          <p:nvPr/>
        </p:nvSpPr>
        <p:spPr>
          <a:xfrm>
            <a:off x="1249795" y="3926392"/>
            <a:ext cx="5790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</a:t>
            </a:r>
            <a:r>
              <a:rPr lang="en-US" sz="2000" baseline="-25000" dirty="0" smtClean="0"/>
              <a:t>0,5</a:t>
            </a:r>
            <a:endParaRPr lang="en-US" sz="2000" dirty="0" smtClean="0"/>
          </a:p>
        </p:txBody>
      </p:sp>
      <p:sp>
        <p:nvSpPr>
          <p:cNvPr id="39" name="TextBox 38"/>
          <p:cNvSpPr txBox="1"/>
          <p:nvPr/>
        </p:nvSpPr>
        <p:spPr>
          <a:xfrm>
            <a:off x="1249795" y="3565488"/>
            <a:ext cx="5790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</a:t>
            </a:r>
            <a:r>
              <a:rPr lang="en-US" sz="2000" baseline="-25000" dirty="0" smtClean="0"/>
              <a:t>0,6</a:t>
            </a:r>
            <a:endParaRPr lang="en-US" sz="2000" dirty="0" smtClean="0"/>
          </a:p>
        </p:txBody>
      </p:sp>
      <p:sp>
        <p:nvSpPr>
          <p:cNvPr id="40" name="TextBox 39"/>
          <p:cNvSpPr txBox="1"/>
          <p:nvPr/>
        </p:nvSpPr>
        <p:spPr>
          <a:xfrm>
            <a:off x="457200" y="5334000"/>
            <a:ext cx="7995009" cy="743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6213" indent="-176213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000" dirty="0" smtClean="0"/>
              <a:t>Changing the inlet T will shift the steady state temperature (T</a:t>
            </a:r>
            <a:r>
              <a:rPr lang="en-US" sz="2000" baseline="-25000" dirty="0" smtClean="0"/>
              <a:t>S</a:t>
            </a:r>
            <a:r>
              <a:rPr lang="en-US" sz="2000" dirty="0" smtClean="0"/>
              <a:t>)</a:t>
            </a:r>
          </a:p>
          <a:p>
            <a:pPr marL="176213" indent="-176213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000" dirty="0" smtClean="0"/>
              <a:t>Notice that the number of steady state temperatures depends on T</a:t>
            </a:r>
            <a:r>
              <a:rPr lang="en-US" sz="2000" baseline="-25000" dirty="0" smtClean="0"/>
              <a:t>0</a:t>
            </a:r>
            <a:endParaRPr lang="en-US" sz="2000" dirty="0" smtClean="0"/>
          </a:p>
        </p:txBody>
      </p:sp>
      <p:sp>
        <p:nvSpPr>
          <p:cNvPr id="63" name="TextBox 62"/>
          <p:cNvSpPr txBox="1"/>
          <p:nvPr/>
        </p:nvSpPr>
        <p:spPr>
          <a:xfrm>
            <a:off x="4648200" y="3733800"/>
            <a:ext cx="335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Increasing T above these T</a:t>
            </a:r>
            <a:r>
              <a:rPr lang="en-US" sz="2000" baseline="-25000" dirty="0" smtClean="0"/>
              <a:t>S</a:t>
            </a:r>
            <a:r>
              <a:rPr lang="en-US" sz="2000" dirty="0" smtClean="0"/>
              <a:t> cause a temperature jump to the higher T</a:t>
            </a:r>
            <a:r>
              <a:rPr lang="en-US" sz="2000" baseline="-25000" dirty="0" smtClean="0"/>
              <a:t>S</a:t>
            </a:r>
            <a:endParaRPr lang="en-US" sz="2000" dirty="0" smtClean="0"/>
          </a:p>
        </p:txBody>
      </p:sp>
      <p:grpSp>
        <p:nvGrpSpPr>
          <p:cNvPr id="74" name="Group 73"/>
          <p:cNvGrpSpPr/>
          <p:nvPr/>
        </p:nvGrpSpPr>
        <p:grpSpPr>
          <a:xfrm>
            <a:off x="4521760" y="2286000"/>
            <a:ext cx="659840" cy="1524794"/>
            <a:chOff x="4521760" y="2286000"/>
            <a:chExt cx="659840" cy="1524794"/>
          </a:xfrm>
        </p:grpSpPr>
        <p:grpSp>
          <p:nvGrpSpPr>
            <p:cNvPr id="62" name="Group 61"/>
            <p:cNvGrpSpPr/>
            <p:nvPr/>
          </p:nvGrpSpPr>
          <p:grpSpPr>
            <a:xfrm>
              <a:off x="4521760" y="2286000"/>
              <a:ext cx="659840" cy="1355688"/>
              <a:chOff x="4521760" y="2286000"/>
              <a:chExt cx="659840" cy="1355688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5029200" y="2286000"/>
                <a:ext cx="152400" cy="152400"/>
              </a:xfrm>
              <a:prstGeom prst="rect">
                <a:avLst/>
              </a:prstGeom>
              <a:solidFill>
                <a:srgbClr val="FFFF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4876800" y="2667000"/>
                <a:ext cx="152400" cy="152400"/>
              </a:xfrm>
              <a:prstGeom prst="rect">
                <a:avLst/>
              </a:prstGeom>
              <a:solidFill>
                <a:srgbClr val="FFFF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4754544" y="3048000"/>
                <a:ext cx="152400" cy="152400"/>
              </a:xfrm>
              <a:prstGeom prst="rect">
                <a:avLst/>
              </a:prstGeom>
              <a:solidFill>
                <a:srgbClr val="FFFF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521760" y="3489288"/>
                <a:ext cx="152400" cy="152400"/>
              </a:xfrm>
              <a:prstGeom prst="rect">
                <a:avLst/>
              </a:prstGeom>
              <a:solidFill>
                <a:srgbClr val="FFFF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5" name="Straight Arrow Connector 64"/>
            <p:cNvCxnSpPr>
              <a:endCxn id="61" idx="3"/>
            </p:cNvCxnSpPr>
            <p:nvPr/>
          </p:nvCxnSpPr>
          <p:spPr>
            <a:xfrm rot="10800000">
              <a:off x="4674160" y="3565488"/>
              <a:ext cx="431240" cy="24451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 rot="16200000" flipV="1">
              <a:off x="4610100" y="3314700"/>
              <a:ext cx="685800" cy="3048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 rot="16200000" flipV="1">
              <a:off x="4495800" y="3200400"/>
              <a:ext cx="1066800" cy="1524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rot="5400000" flipH="1" flipV="1">
              <a:off x="4381500" y="3086100"/>
              <a:ext cx="14478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01262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92" name="AutoShape 23" descr="小網點"/>
          <p:cNvSpPr>
            <a:spLocks noChangeArrowheads="1"/>
          </p:cNvSpPr>
          <p:nvPr/>
        </p:nvSpPr>
        <p:spPr bwMode="auto">
          <a:xfrm rot="20760000">
            <a:off x="4207253" y="4200321"/>
            <a:ext cx="2482868" cy="1148303"/>
          </a:xfrm>
          <a:prstGeom prst="parallelogram">
            <a:avLst>
              <a:gd name="adj" fmla="val 24198"/>
            </a:avLst>
          </a:prstGeom>
          <a:pattFill prst="smConfetti">
            <a:fgClr>
              <a:srgbClr val="00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altLang="zh-TW" dirty="0">
                <a:solidFill>
                  <a:srgbClr val="FF0000"/>
                </a:solidFill>
              </a:rPr>
              <a:t>Unstable </a:t>
            </a:r>
            <a:endParaRPr lang="en-GB" altLang="zh-TW" dirty="0" smtClean="0">
              <a:solidFill>
                <a:srgbClr val="FF0000"/>
              </a:solidFill>
            </a:endParaRPr>
          </a:p>
          <a:p>
            <a:pPr algn="ctr"/>
            <a:r>
              <a:rPr lang="en-GB" altLang="zh-TW" dirty="0" smtClean="0">
                <a:solidFill>
                  <a:srgbClr val="FF0000"/>
                </a:solidFill>
              </a:rPr>
              <a:t>steady </a:t>
            </a:r>
            <a:r>
              <a:rPr lang="en-GB" altLang="zh-TW" dirty="0">
                <a:solidFill>
                  <a:srgbClr val="FF0000"/>
                </a:solidFill>
              </a:rPr>
              <a:t>states</a:t>
            </a:r>
            <a:endParaRPr lang="en-GB" altLang="zh-TW" dirty="0"/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0" y="914400"/>
            <a:ext cx="48006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lnSpc>
                <a:spcPct val="110000"/>
              </a:lnSpc>
              <a:buFont typeface="Arial" pitchFamily="34" charset="0"/>
              <a:buChar char="•"/>
            </a:pPr>
            <a:r>
              <a:rPr lang="en-GB" altLang="zh-TW" sz="2000" dirty="0" smtClean="0"/>
              <a:t>Slight increase in T above </a:t>
            </a:r>
            <a:r>
              <a:rPr lang="en-GB" altLang="zh-TW" sz="2000" dirty="0" err="1" smtClean="0">
                <a:solidFill>
                  <a:srgbClr val="00B050"/>
                </a:solidFill>
              </a:rPr>
              <a:t>T</a:t>
            </a:r>
            <a:r>
              <a:rPr lang="en-GB" altLang="zh-TW" sz="2000" baseline="-25000" dirty="0" err="1" smtClean="0">
                <a:solidFill>
                  <a:srgbClr val="00B050"/>
                </a:solidFill>
              </a:rPr>
              <a:t>S,green</a:t>
            </a:r>
            <a:r>
              <a:rPr lang="en-GB" altLang="zh-TW" sz="2000" dirty="0" smtClean="0">
                <a:solidFill>
                  <a:srgbClr val="00B050"/>
                </a:solidFill>
              </a:rPr>
              <a:t> </a:t>
            </a:r>
            <a:r>
              <a:rPr lang="en-GB" altLang="zh-TW" sz="2000" dirty="0" smtClean="0"/>
              <a:t>causes reactor T to jump to </a:t>
            </a:r>
            <a:r>
              <a:rPr lang="en-GB" altLang="zh-TW" sz="2000" dirty="0" err="1" smtClean="0">
                <a:solidFill>
                  <a:srgbClr val="33CCCC"/>
                </a:solidFill>
              </a:rPr>
              <a:t>T</a:t>
            </a:r>
            <a:r>
              <a:rPr lang="en-GB" altLang="zh-TW" sz="2000" baseline="-25000" dirty="0" err="1" smtClean="0">
                <a:solidFill>
                  <a:srgbClr val="33CCCC"/>
                </a:solidFill>
              </a:rPr>
              <a:t>S,cyan</a:t>
            </a:r>
            <a:endParaRPr lang="en-GB" altLang="zh-TW" sz="2000" dirty="0" smtClean="0">
              <a:solidFill>
                <a:srgbClr val="33CCCC"/>
              </a:solidFill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zh-TW" dirty="0" smtClean="0"/>
              <a:t>Temperature Ignition-Extinction Curve</a:t>
            </a:r>
          </a:p>
        </p:txBody>
      </p:sp>
      <p:sp>
        <p:nvSpPr>
          <p:cNvPr id="79876" name="Line 5"/>
          <p:cNvSpPr>
            <a:spLocks noChangeShapeType="1"/>
          </p:cNvSpPr>
          <p:nvPr/>
        </p:nvSpPr>
        <p:spPr bwMode="auto">
          <a:xfrm>
            <a:off x="3247125" y="6228606"/>
            <a:ext cx="400782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7" name="Line 6"/>
          <p:cNvSpPr>
            <a:spLocks noChangeShapeType="1"/>
          </p:cNvSpPr>
          <p:nvPr/>
        </p:nvSpPr>
        <p:spPr bwMode="auto">
          <a:xfrm flipV="1">
            <a:off x="3247259" y="3505200"/>
            <a:ext cx="0" cy="2743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8" name="Text Box 7"/>
          <p:cNvSpPr txBox="1">
            <a:spLocks noChangeArrowheads="1"/>
          </p:cNvSpPr>
          <p:nvPr/>
        </p:nvSpPr>
        <p:spPr bwMode="auto">
          <a:xfrm>
            <a:off x="6477000" y="6248400"/>
            <a:ext cx="26805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dirty="0"/>
              <a:t>T</a:t>
            </a:r>
            <a:r>
              <a:rPr lang="en-GB" altLang="zh-TW" baseline="-25000" dirty="0"/>
              <a:t>0</a:t>
            </a:r>
            <a:r>
              <a:rPr lang="en-GB" altLang="zh-TW" dirty="0"/>
              <a:t>, entering temperature</a:t>
            </a:r>
          </a:p>
        </p:txBody>
      </p:sp>
      <p:sp>
        <p:nvSpPr>
          <p:cNvPr id="79879" name="Text Box 8"/>
          <p:cNvSpPr txBox="1">
            <a:spLocks noChangeArrowheads="1"/>
          </p:cNvSpPr>
          <p:nvPr/>
        </p:nvSpPr>
        <p:spPr bwMode="auto">
          <a:xfrm rot="-5400000">
            <a:off x="1703718" y="4768585"/>
            <a:ext cx="25735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2000" dirty="0"/>
              <a:t>T</a:t>
            </a:r>
            <a:r>
              <a:rPr lang="en-GB" altLang="zh-TW" sz="2000" baseline="-25000" dirty="0"/>
              <a:t>s</a:t>
            </a:r>
            <a:r>
              <a:rPr lang="en-GB" altLang="zh-TW" sz="2000" dirty="0"/>
              <a:t>, steady-state </a:t>
            </a:r>
            <a:r>
              <a:rPr lang="en-GB" altLang="zh-TW" sz="2000" dirty="0" smtClean="0"/>
              <a:t>temp</a:t>
            </a:r>
            <a:endParaRPr lang="en-GB" altLang="zh-TW" sz="2000" dirty="0"/>
          </a:p>
        </p:txBody>
      </p:sp>
      <p:sp>
        <p:nvSpPr>
          <p:cNvPr id="79884" name="Line 13"/>
          <p:cNvSpPr>
            <a:spLocks noChangeShapeType="1"/>
          </p:cNvSpPr>
          <p:nvPr/>
        </p:nvSpPr>
        <p:spPr bwMode="auto">
          <a:xfrm>
            <a:off x="4356421" y="5649170"/>
            <a:ext cx="0" cy="5937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5" name="Line 14"/>
          <p:cNvSpPr>
            <a:spLocks noChangeShapeType="1"/>
          </p:cNvSpPr>
          <p:nvPr/>
        </p:nvSpPr>
        <p:spPr bwMode="auto">
          <a:xfrm>
            <a:off x="6492952" y="5068145"/>
            <a:ext cx="0" cy="116363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6" name="Line 17"/>
          <p:cNvSpPr>
            <a:spLocks noChangeShapeType="1"/>
          </p:cNvSpPr>
          <p:nvPr/>
        </p:nvSpPr>
        <p:spPr bwMode="auto">
          <a:xfrm flipH="1">
            <a:off x="6557428" y="5774581"/>
            <a:ext cx="687265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7" name="Text Box 18"/>
          <p:cNvSpPr txBox="1">
            <a:spLocks noChangeArrowheads="1"/>
          </p:cNvSpPr>
          <p:nvPr/>
        </p:nvSpPr>
        <p:spPr bwMode="auto">
          <a:xfrm>
            <a:off x="6477000" y="5337463"/>
            <a:ext cx="26613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2000" b="1" dirty="0"/>
              <a:t>ignition temperature</a:t>
            </a:r>
          </a:p>
        </p:txBody>
      </p:sp>
      <p:sp>
        <p:nvSpPr>
          <p:cNvPr id="79889" name="Text Box 20"/>
          <p:cNvSpPr txBox="1">
            <a:spLocks noChangeArrowheads="1"/>
          </p:cNvSpPr>
          <p:nvPr/>
        </p:nvSpPr>
        <p:spPr bwMode="auto">
          <a:xfrm>
            <a:off x="2996960" y="6229290"/>
            <a:ext cx="29466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2000" b="1" dirty="0"/>
              <a:t>extinction temperature</a:t>
            </a:r>
          </a:p>
        </p:txBody>
      </p:sp>
      <p:sp>
        <p:nvSpPr>
          <p:cNvPr id="79890" name="Text Box 21"/>
          <p:cNvSpPr txBox="1">
            <a:spLocks noChangeArrowheads="1"/>
          </p:cNvSpPr>
          <p:nvPr/>
        </p:nvSpPr>
        <p:spPr bwMode="auto">
          <a:xfrm>
            <a:off x="6553200" y="3946753"/>
            <a:ext cx="23342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2000" dirty="0"/>
              <a:t>Upper steady state</a:t>
            </a:r>
          </a:p>
        </p:txBody>
      </p:sp>
      <p:sp>
        <p:nvSpPr>
          <p:cNvPr id="79891" name="Text Box 22"/>
          <p:cNvSpPr txBox="1">
            <a:spLocks noChangeArrowheads="1"/>
          </p:cNvSpPr>
          <p:nvPr/>
        </p:nvSpPr>
        <p:spPr bwMode="auto">
          <a:xfrm>
            <a:off x="6482694" y="4727863"/>
            <a:ext cx="23342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2000" dirty="0"/>
              <a:t>Lower steady state</a:t>
            </a:r>
          </a:p>
        </p:txBody>
      </p:sp>
      <p:sp>
        <p:nvSpPr>
          <p:cNvPr id="79881" name="Freeform 10"/>
          <p:cNvSpPr>
            <a:spLocks/>
          </p:cNvSpPr>
          <p:nvPr/>
        </p:nvSpPr>
        <p:spPr bwMode="auto">
          <a:xfrm>
            <a:off x="4346164" y="3734645"/>
            <a:ext cx="2664069" cy="693737"/>
          </a:xfrm>
          <a:custGeom>
            <a:avLst/>
            <a:gdLst>
              <a:gd name="T0" fmla="*/ 0 w 1818"/>
              <a:gd name="T1" fmla="*/ 693737 h 437"/>
              <a:gd name="T2" fmla="*/ 446088 w 1818"/>
              <a:gd name="T3" fmla="*/ 619125 h 437"/>
              <a:gd name="T4" fmla="*/ 1225550 w 1818"/>
              <a:gd name="T5" fmla="*/ 458787 h 437"/>
              <a:gd name="T6" fmla="*/ 1954213 w 1818"/>
              <a:gd name="T7" fmla="*/ 273050 h 437"/>
              <a:gd name="T8" fmla="*/ 2733675 w 1818"/>
              <a:gd name="T9" fmla="*/ 61912 h 437"/>
              <a:gd name="T10" fmla="*/ 2870200 w 1818"/>
              <a:gd name="T11" fmla="*/ 0 h 43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818"/>
              <a:gd name="T19" fmla="*/ 0 h 437"/>
              <a:gd name="T20" fmla="*/ 1818 w 1818"/>
              <a:gd name="T21" fmla="*/ 437 h 43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818" h="437">
                <a:moveTo>
                  <a:pt x="0" y="437"/>
                </a:moveTo>
                <a:cubicBezTo>
                  <a:pt x="76" y="426"/>
                  <a:pt x="152" y="415"/>
                  <a:pt x="281" y="390"/>
                </a:cubicBezTo>
                <a:cubicBezTo>
                  <a:pt x="410" y="365"/>
                  <a:pt x="614" y="325"/>
                  <a:pt x="772" y="289"/>
                </a:cubicBezTo>
                <a:cubicBezTo>
                  <a:pt x="930" y="253"/>
                  <a:pt x="1073" y="214"/>
                  <a:pt x="1231" y="172"/>
                </a:cubicBezTo>
                <a:cubicBezTo>
                  <a:pt x="1389" y="130"/>
                  <a:pt x="1626" y="68"/>
                  <a:pt x="1722" y="39"/>
                </a:cubicBezTo>
                <a:cubicBezTo>
                  <a:pt x="1818" y="10"/>
                  <a:pt x="1813" y="5"/>
                  <a:pt x="1808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0" name="Freeform 9"/>
          <p:cNvSpPr>
            <a:spLocks/>
          </p:cNvSpPr>
          <p:nvPr/>
        </p:nvSpPr>
        <p:spPr bwMode="auto">
          <a:xfrm>
            <a:off x="3877241" y="5042745"/>
            <a:ext cx="2664069" cy="693737"/>
          </a:xfrm>
          <a:custGeom>
            <a:avLst/>
            <a:gdLst>
              <a:gd name="T0" fmla="*/ 0 w 1818"/>
              <a:gd name="T1" fmla="*/ 693737 h 437"/>
              <a:gd name="T2" fmla="*/ 446088 w 1818"/>
              <a:gd name="T3" fmla="*/ 619125 h 437"/>
              <a:gd name="T4" fmla="*/ 1225550 w 1818"/>
              <a:gd name="T5" fmla="*/ 458787 h 437"/>
              <a:gd name="T6" fmla="*/ 1954213 w 1818"/>
              <a:gd name="T7" fmla="*/ 273050 h 437"/>
              <a:gd name="T8" fmla="*/ 2733675 w 1818"/>
              <a:gd name="T9" fmla="*/ 61912 h 437"/>
              <a:gd name="T10" fmla="*/ 2870200 w 1818"/>
              <a:gd name="T11" fmla="*/ 0 h 43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818"/>
              <a:gd name="T19" fmla="*/ 0 h 437"/>
              <a:gd name="T20" fmla="*/ 1818 w 1818"/>
              <a:gd name="T21" fmla="*/ 437 h 43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818" h="437">
                <a:moveTo>
                  <a:pt x="0" y="437"/>
                </a:moveTo>
                <a:cubicBezTo>
                  <a:pt x="76" y="426"/>
                  <a:pt x="152" y="415"/>
                  <a:pt x="281" y="390"/>
                </a:cubicBezTo>
                <a:cubicBezTo>
                  <a:pt x="410" y="365"/>
                  <a:pt x="614" y="325"/>
                  <a:pt x="772" y="289"/>
                </a:cubicBezTo>
                <a:cubicBezTo>
                  <a:pt x="930" y="253"/>
                  <a:pt x="1073" y="214"/>
                  <a:pt x="1231" y="172"/>
                </a:cubicBezTo>
                <a:cubicBezTo>
                  <a:pt x="1389" y="130"/>
                  <a:pt x="1626" y="68"/>
                  <a:pt x="1722" y="39"/>
                </a:cubicBezTo>
                <a:cubicBezTo>
                  <a:pt x="1818" y="10"/>
                  <a:pt x="1813" y="5"/>
                  <a:pt x="1808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0"/>
          <p:cNvSpPr>
            <a:spLocks/>
          </p:cNvSpPr>
          <p:nvPr/>
        </p:nvSpPr>
        <p:spPr bwMode="auto">
          <a:xfrm>
            <a:off x="3891894" y="5060748"/>
            <a:ext cx="2664069" cy="693737"/>
          </a:xfrm>
          <a:custGeom>
            <a:avLst/>
            <a:gdLst>
              <a:gd name="T0" fmla="*/ 0 w 1818"/>
              <a:gd name="T1" fmla="*/ 693737 h 437"/>
              <a:gd name="T2" fmla="*/ 446088 w 1818"/>
              <a:gd name="T3" fmla="*/ 619125 h 437"/>
              <a:gd name="T4" fmla="*/ 1225550 w 1818"/>
              <a:gd name="T5" fmla="*/ 458787 h 437"/>
              <a:gd name="T6" fmla="*/ 1954213 w 1818"/>
              <a:gd name="T7" fmla="*/ 273050 h 437"/>
              <a:gd name="T8" fmla="*/ 2733675 w 1818"/>
              <a:gd name="T9" fmla="*/ 61912 h 437"/>
              <a:gd name="T10" fmla="*/ 2870200 w 1818"/>
              <a:gd name="T11" fmla="*/ 0 h 43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818"/>
              <a:gd name="T19" fmla="*/ 0 h 437"/>
              <a:gd name="T20" fmla="*/ 1818 w 1818"/>
              <a:gd name="T21" fmla="*/ 437 h 43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818" h="437">
                <a:moveTo>
                  <a:pt x="0" y="437"/>
                </a:moveTo>
                <a:cubicBezTo>
                  <a:pt x="76" y="426"/>
                  <a:pt x="152" y="415"/>
                  <a:pt x="281" y="390"/>
                </a:cubicBezTo>
                <a:cubicBezTo>
                  <a:pt x="410" y="365"/>
                  <a:pt x="614" y="325"/>
                  <a:pt x="772" y="289"/>
                </a:cubicBezTo>
                <a:cubicBezTo>
                  <a:pt x="930" y="253"/>
                  <a:pt x="1073" y="214"/>
                  <a:pt x="1231" y="172"/>
                </a:cubicBezTo>
                <a:cubicBezTo>
                  <a:pt x="1389" y="130"/>
                  <a:pt x="1626" y="68"/>
                  <a:pt x="1722" y="39"/>
                </a:cubicBezTo>
                <a:cubicBezTo>
                  <a:pt x="1818" y="10"/>
                  <a:pt x="1813" y="5"/>
                  <a:pt x="1808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3" name="Straight Connector 22"/>
          <p:cNvCxnSpPr>
            <a:endCxn id="79882" idx="0"/>
          </p:cNvCxnSpPr>
          <p:nvPr/>
        </p:nvCxnSpPr>
        <p:spPr>
          <a:xfrm rot="10800000">
            <a:off x="4356422" y="4412507"/>
            <a:ext cx="2126277" cy="676274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724400" y="990600"/>
            <a:ext cx="4114800" cy="2209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5715000" y="1326573"/>
            <a:ext cx="3124200" cy="1873827"/>
          </a:xfrm>
          <a:prstGeom prst="line">
            <a:avLst/>
          </a:prstGeom>
          <a:ln w="317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 31"/>
          <p:cNvSpPr/>
          <p:nvPr/>
        </p:nvSpPr>
        <p:spPr>
          <a:xfrm>
            <a:off x="5410200" y="1371600"/>
            <a:ext cx="3429000" cy="1676400"/>
          </a:xfrm>
          <a:custGeom>
            <a:avLst/>
            <a:gdLst>
              <a:gd name="connsiteX0" fmla="*/ 0 w 3938954"/>
              <a:gd name="connsiteY0" fmla="*/ 1609411 h 1637881"/>
              <a:gd name="connsiteX1" fmla="*/ 572756 w 3938954"/>
              <a:gd name="connsiteY1" fmla="*/ 1589314 h 1637881"/>
              <a:gd name="connsiteX2" fmla="*/ 1215850 w 3938954"/>
              <a:gd name="connsiteY2" fmla="*/ 1318008 h 1637881"/>
              <a:gd name="connsiteX3" fmla="*/ 2180492 w 3938954"/>
              <a:gd name="connsiteY3" fmla="*/ 212690 h 1637881"/>
              <a:gd name="connsiteX4" fmla="*/ 3366198 w 3938954"/>
              <a:gd name="connsiteY4" fmla="*/ 41868 h 1637881"/>
              <a:gd name="connsiteX5" fmla="*/ 3938954 w 3938954"/>
              <a:gd name="connsiteY5" fmla="*/ 1674 h 1637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38954" h="1637881">
                <a:moveTo>
                  <a:pt x="0" y="1609411"/>
                </a:moveTo>
                <a:cubicBezTo>
                  <a:pt x="185057" y="1623646"/>
                  <a:pt x="370114" y="1637881"/>
                  <a:pt x="572756" y="1589314"/>
                </a:cubicBezTo>
                <a:cubicBezTo>
                  <a:pt x="775398" y="1540747"/>
                  <a:pt x="947894" y="1547445"/>
                  <a:pt x="1215850" y="1318008"/>
                </a:cubicBezTo>
                <a:cubicBezTo>
                  <a:pt x="1483806" y="1088571"/>
                  <a:pt x="1822101" y="425380"/>
                  <a:pt x="2180492" y="212690"/>
                </a:cubicBezTo>
                <a:cubicBezTo>
                  <a:pt x="2538883" y="0"/>
                  <a:pt x="3073121" y="77037"/>
                  <a:pt x="3366198" y="41868"/>
                </a:cubicBezTo>
                <a:cubicBezTo>
                  <a:pt x="3659275" y="6699"/>
                  <a:pt x="3855218" y="10048"/>
                  <a:pt x="3938954" y="1674"/>
                </a:cubicBezTo>
              </a:path>
            </a:pathLst>
          </a:cu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5105400" y="990600"/>
            <a:ext cx="3733800" cy="2206337"/>
          </a:xfrm>
          <a:prstGeom prst="line">
            <a:avLst/>
          </a:prstGeom>
          <a:ln w="317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6792191" y="2088573"/>
            <a:ext cx="137160" cy="137160"/>
          </a:xfrm>
          <a:prstGeom prst="ellipse">
            <a:avLst/>
          </a:prstGeom>
          <a:solidFill>
            <a:schemeClr val="accent6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806294" y="4505141"/>
            <a:ext cx="137160" cy="137160"/>
          </a:xfrm>
          <a:prstGeom prst="ellipse">
            <a:avLst/>
          </a:prstGeom>
          <a:solidFill>
            <a:schemeClr val="accent6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6238009" y="2798618"/>
            <a:ext cx="137160" cy="13716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8686800" y="1295400"/>
            <a:ext cx="137160" cy="13716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6426590" y="3843607"/>
            <a:ext cx="137160" cy="13716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883" name="Line 12"/>
          <p:cNvSpPr>
            <a:spLocks noChangeShapeType="1"/>
          </p:cNvSpPr>
          <p:nvPr/>
        </p:nvSpPr>
        <p:spPr bwMode="auto">
          <a:xfrm flipH="1">
            <a:off x="6504465" y="3904506"/>
            <a:ext cx="0" cy="1162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28600" y="3810000"/>
            <a:ext cx="160851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indent="-171450">
              <a:lnSpc>
                <a:spcPct val="110000"/>
              </a:lnSpc>
            </a:pPr>
            <a:r>
              <a:rPr lang="en-GB" altLang="zh-TW" sz="2000" dirty="0" smtClean="0">
                <a:solidFill>
                  <a:srgbClr val="0000FF"/>
                </a:solidFill>
              </a:rPr>
              <a:t>Plot T</a:t>
            </a:r>
            <a:r>
              <a:rPr lang="en-GB" altLang="zh-TW" sz="2000" baseline="-25000" dirty="0" smtClean="0">
                <a:solidFill>
                  <a:srgbClr val="0000FF"/>
                </a:solidFill>
              </a:rPr>
              <a:t>S</a:t>
            </a:r>
            <a:r>
              <a:rPr lang="en-GB" altLang="zh-TW" sz="2000" dirty="0" smtClean="0">
                <a:solidFill>
                  <a:srgbClr val="0000FF"/>
                </a:solidFill>
              </a:rPr>
              <a:t> </a:t>
            </a:r>
            <a:r>
              <a:rPr lang="en-GB" altLang="zh-TW" sz="2000" dirty="0" err="1" smtClean="0">
                <a:solidFill>
                  <a:srgbClr val="0000FF"/>
                </a:solidFill>
              </a:rPr>
              <a:t>vs</a:t>
            </a:r>
            <a:r>
              <a:rPr lang="en-GB" altLang="zh-TW" sz="2000" dirty="0" smtClean="0">
                <a:solidFill>
                  <a:srgbClr val="0000FF"/>
                </a:solidFill>
              </a:rPr>
              <a:t> T</a:t>
            </a:r>
            <a:r>
              <a:rPr lang="en-GB" altLang="zh-TW" sz="2000" baseline="-25000" dirty="0" smtClean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48" name="Rectangle 47"/>
          <p:cNvSpPr/>
          <p:nvPr/>
        </p:nvSpPr>
        <p:spPr>
          <a:xfrm>
            <a:off x="8305800" y="1535668"/>
            <a:ext cx="862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zh-TW" dirty="0" err="1" smtClean="0"/>
              <a:t>T</a:t>
            </a:r>
            <a:r>
              <a:rPr lang="en-GB" altLang="zh-TW" baseline="-25000" dirty="0" err="1" smtClean="0"/>
              <a:t>S,upper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6400800" y="2743200"/>
            <a:ext cx="837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zh-TW" dirty="0" err="1" smtClean="0"/>
              <a:t>T</a:t>
            </a:r>
            <a:r>
              <a:rPr lang="en-GB" altLang="zh-TW" baseline="-25000" dirty="0" err="1" smtClean="0"/>
              <a:t>S,lower</a:t>
            </a:r>
            <a:endParaRPr lang="en-US" dirty="0"/>
          </a:p>
        </p:txBody>
      </p:sp>
      <p:cxnSp>
        <p:nvCxnSpPr>
          <p:cNvPr id="51" name="Straight Connector 50"/>
          <p:cNvCxnSpPr/>
          <p:nvPr/>
        </p:nvCxnSpPr>
        <p:spPr>
          <a:xfrm rot="10800000" flipV="1">
            <a:off x="4724400" y="3026864"/>
            <a:ext cx="762000" cy="2113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4724400" y="990602"/>
            <a:ext cx="3581400" cy="2057398"/>
          </a:xfrm>
          <a:prstGeom prst="line">
            <a:avLst/>
          </a:prstGeom>
          <a:ln w="317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7315200" y="1447800"/>
            <a:ext cx="137160" cy="13716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406494" y="5012581"/>
            <a:ext cx="137160" cy="13716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4703618" y="2951018"/>
            <a:ext cx="137160" cy="13716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4272894" y="5566063"/>
            <a:ext cx="137160" cy="13716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882" name="Line 11"/>
          <p:cNvSpPr>
            <a:spLocks noChangeShapeType="1"/>
          </p:cNvSpPr>
          <p:nvPr/>
        </p:nvSpPr>
        <p:spPr bwMode="auto">
          <a:xfrm>
            <a:off x="4356421" y="4412507"/>
            <a:ext cx="0" cy="12239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4293676" y="4388427"/>
            <a:ext cx="137160" cy="13716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3358494" y="3508663"/>
            <a:ext cx="2286000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GB" altLang="zh-TW" dirty="0" smtClean="0"/>
              <a:t>T</a:t>
            </a:r>
            <a:r>
              <a:rPr lang="en-GB" altLang="zh-TW" baseline="-25000" dirty="0" smtClean="0"/>
              <a:t>S</a:t>
            </a:r>
            <a:r>
              <a:rPr lang="en-GB" altLang="zh-TW" dirty="0" smtClean="0"/>
              <a:t> along dashed line are unstable</a:t>
            </a:r>
          </a:p>
        </p:txBody>
      </p:sp>
      <p:cxnSp>
        <p:nvCxnSpPr>
          <p:cNvPr id="68" name="Elbow Connector 67"/>
          <p:cNvCxnSpPr/>
          <p:nvPr/>
        </p:nvCxnSpPr>
        <p:spPr>
          <a:xfrm rot="16200000" flipH="1">
            <a:off x="4730094" y="4270663"/>
            <a:ext cx="457200" cy="15240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 rot="16200000">
            <a:off x="3749751" y="1812849"/>
            <a:ext cx="14350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33CC"/>
                </a:solidFill>
              </a:rPr>
              <a:t>R(T)</a:t>
            </a:r>
            <a:r>
              <a:rPr lang="en-US" sz="2000" b="1" dirty="0" smtClean="0"/>
              <a:t>,</a:t>
            </a:r>
            <a:r>
              <a:rPr lang="en-US" sz="2000" b="1" dirty="0" smtClean="0">
                <a:solidFill>
                  <a:srgbClr val="0033CC"/>
                </a:solidFill>
              </a:rPr>
              <a:t>  </a:t>
            </a:r>
            <a:r>
              <a:rPr lang="en-US" sz="2000" b="1" dirty="0" smtClean="0">
                <a:solidFill>
                  <a:srgbClr val="C00000"/>
                </a:solidFill>
              </a:rPr>
              <a:t>G(T)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781800" y="3200400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</a:t>
            </a:r>
          </a:p>
        </p:txBody>
      </p:sp>
      <p:sp>
        <p:nvSpPr>
          <p:cNvPr id="50" name="Text Box 2"/>
          <p:cNvSpPr txBox="1">
            <a:spLocks noChangeArrowheads="1"/>
          </p:cNvSpPr>
          <p:nvPr/>
        </p:nvSpPr>
        <p:spPr bwMode="auto">
          <a:xfrm>
            <a:off x="0" y="1610142"/>
            <a:ext cx="4800600" cy="743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lnSpc>
                <a:spcPct val="110000"/>
              </a:lnSpc>
              <a:buFont typeface="Arial" pitchFamily="34" charset="0"/>
              <a:buChar char="•"/>
            </a:pPr>
            <a:r>
              <a:rPr lang="en-GB" altLang="zh-TW" sz="2000" dirty="0" smtClean="0"/>
              <a:t>Ignition temp: T where jump from </a:t>
            </a:r>
            <a:r>
              <a:rPr lang="en-GB" altLang="zh-TW" sz="2000" dirty="0" err="1" smtClean="0"/>
              <a:t>T</a:t>
            </a:r>
            <a:r>
              <a:rPr lang="en-GB" altLang="zh-TW" sz="2000" baseline="-25000" dirty="0" err="1" smtClean="0"/>
              <a:t>S,lower</a:t>
            </a:r>
            <a:r>
              <a:rPr lang="en-GB" altLang="zh-TW" sz="2000" dirty="0" smtClean="0"/>
              <a:t> to </a:t>
            </a:r>
            <a:r>
              <a:rPr lang="en-GB" altLang="zh-TW" sz="2000" dirty="0" err="1" smtClean="0"/>
              <a:t>T</a:t>
            </a:r>
            <a:r>
              <a:rPr lang="en-GB" altLang="zh-TW" sz="2000" baseline="-25000" dirty="0" err="1" smtClean="0"/>
              <a:t>S,upper</a:t>
            </a:r>
            <a:r>
              <a:rPr lang="en-GB" altLang="zh-TW" sz="2000" dirty="0" smtClean="0"/>
              <a:t> occurs</a:t>
            </a:r>
            <a:endParaRPr lang="en-GB" altLang="zh-TW" sz="2000" baseline="-25000" dirty="0" smtClean="0"/>
          </a:p>
        </p:txBody>
      </p:sp>
      <p:sp>
        <p:nvSpPr>
          <p:cNvPr id="53" name="Text Box 2"/>
          <p:cNvSpPr txBox="1">
            <a:spLocks noChangeArrowheads="1"/>
          </p:cNvSpPr>
          <p:nvPr/>
        </p:nvSpPr>
        <p:spPr bwMode="auto">
          <a:xfrm>
            <a:off x="0" y="2287250"/>
            <a:ext cx="48006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lnSpc>
                <a:spcPct val="110000"/>
              </a:lnSpc>
              <a:buFont typeface="Arial" pitchFamily="34" charset="0"/>
              <a:buChar char="•"/>
            </a:pPr>
            <a:r>
              <a:rPr lang="en-GB" altLang="zh-TW" sz="2000" dirty="0" smtClean="0"/>
              <a:t>Slight decrease in T below </a:t>
            </a:r>
            <a:r>
              <a:rPr lang="en-GB" altLang="zh-TW" sz="2000" dirty="0" err="1" smtClean="0">
                <a:solidFill>
                  <a:srgbClr val="CC00CC"/>
                </a:solidFill>
              </a:rPr>
              <a:t>T</a:t>
            </a:r>
            <a:r>
              <a:rPr lang="en-GB" altLang="zh-TW" sz="2000" baseline="-25000" dirty="0" err="1" smtClean="0">
                <a:solidFill>
                  <a:srgbClr val="CC00CC"/>
                </a:solidFill>
              </a:rPr>
              <a:t>S,magenta</a:t>
            </a:r>
            <a:r>
              <a:rPr lang="en-GB" altLang="zh-TW" sz="2000" dirty="0" smtClean="0">
                <a:solidFill>
                  <a:srgbClr val="CC00CC"/>
                </a:solidFill>
              </a:rPr>
              <a:t> </a:t>
            </a:r>
            <a:r>
              <a:rPr lang="en-GB" altLang="zh-TW" sz="2000" dirty="0" smtClean="0"/>
              <a:t>causes reactor T to drop to </a:t>
            </a:r>
            <a:r>
              <a:rPr lang="en-GB" altLang="zh-TW" sz="2000" b="1" dirty="0" err="1" smtClean="0">
                <a:solidFill>
                  <a:srgbClr val="CCCC00"/>
                </a:solidFill>
              </a:rPr>
              <a:t>T</a:t>
            </a:r>
            <a:r>
              <a:rPr lang="en-GB" altLang="zh-TW" sz="2000" b="1" baseline="-25000" dirty="0" err="1" smtClean="0">
                <a:solidFill>
                  <a:srgbClr val="CCCC00"/>
                </a:solidFill>
              </a:rPr>
              <a:t>S,yellow</a:t>
            </a:r>
            <a:endParaRPr lang="en-GB" altLang="zh-TW" sz="2000" b="1" dirty="0" smtClean="0">
              <a:solidFill>
                <a:srgbClr val="CCCC00"/>
              </a:solidFill>
            </a:endParaRPr>
          </a:p>
        </p:txBody>
      </p:sp>
      <p:sp>
        <p:nvSpPr>
          <p:cNvPr id="54" name="Text Box 2"/>
          <p:cNvSpPr txBox="1">
            <a:spLocks noChangeArrowheads="1"/>
          </p:cNvSpPr>
          <p:nvPr/>
        </p:nvSpPr>
        <p:spPr bwMode="auto">
          <a:xfrm>
            <a:off x="0" y="2914383"/>
            <a:ext cx="4800600" cy="743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lnSpc>
                <a:spcPct val="110000"/>
              </a:lnSpc>
              <a:buFont typeface="Arial" pitchFamily="34" charset="0"/>
              <a:buChar char="•"/>
            </a:pPr>
            <a:r>
              <a:rPr lang="en-GB" altLang="zh-TW" sz="2000" dirty="0" smtClean="0"/>
              <a:t>Extinction temp: T where drop from </a:t>
            </a:r>
            <a:r>
              <a:rPr lang="en-GB" altLang="zh-TW" sz="2000" dirty="0" err="1" smtClean="0"/>
              <a:t>T</a:t>
            </a:r>
            <a:r>
              <a:rPr lang="en-GB" altLang="zh-TW" sz="2000" baseline="-25000" dirty="0" err="1" smtClean="0"/>
              <a:t>S,upper</a:t>
            </a:r>
            <a:r>
              <a:rPr lang="en-GB" altLang="zh-TW" sz="2000" dirty="0" smtClean="0"/>
              <a:t> to </a:t>
            </a:r>
            <a:r>
              <a:rPr lang="en-GB" altLang="zh-TW" sz="2000" dirty="0" err="1" smtClean="0"/>
              <a:t>T</a:t>
            </a:r>
            <a:r>
              <a:rPr lang="en-GB" altLang="zh-TW" sz="2000" baseline="-25000" dirty="0" err="1" smtClean="0"/>
              <a:t>S,lower</a:t>
            </a:r>
            <a:r>
              <a:rPr lang="en-GB" altLang="zh-TW" sz="2000" dirty="0" smtClean="0"/>
              <a:t> occurs</a:t>
            </a:r>
          </a:p>
        </p:txBody>
      </p:sp>
    </p:spTree>
    <p:extLst>
      <p:ext uri="{BB962C8B-B14F-4D97-AF65-F5344CB8AC3E}">
        <p14:creationId xmlns:p14="http://schemas.microsoft.com/office/powerpoint/2010/main" val="2910511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9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9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9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9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9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9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92" grpId="0" animBg="1"/>
      <p:bldP spid="79876" grpId="0" animBg="1"/>
      <p:bldP spid="79877" grpId="0" animBg="1"/>
      <p:bldP spid="79878" grpId="0"/>
      <p:bldP spid="79879" grpId="0"/>
      <p:bldP spid="79884" grpId="0" animBg="1"/>
      <p:bldP spid="79885" grpId="0" animBg="1"/>
      <p:bldP spid="79886" grpId="0" animBg="1"/>
      <p:bldP spid="79887" grpId="0"/>
      <p:bldP spid="79889" grpId="0"/>
      <p:bldP spid="79890" grpId="0"/>
      <p:bldP spid="79891" grpId="0"/>
      <p:bldP spid="79881" grpId="0" animBg="1"/>
      <p:bldP spid="79880" grpId="0" animBg="1"/>
      <p:bldP spid="21" grpId="0" animBg="1"/>
      <p:bldP spid="42" grpId="0" animBg="1"/>
      <p:bldP spid="46" grpId="0" animBg="1"/>
      <p:bldP spid="79883" grpId="0" animBg="1"/>
      <p:bldP spid="47" grpId="0"/>
      <p:bldP spid="44" grpId="0" animBg="1"/>
      <p:bldP spid="65" grpId="0" animBg="1"/>
      <p:bldP spid="79882" grpId="0" animBg="1"/>
      <p:bldP spid="63" grpId="0" animBg="1"/>
      <p:bldP spid="66" grpId="0"/>
      <p:bldP spid="50" grpId="0"/>
      <p:bldP spid="53" grpId="0"/>
      <p:bldP spid="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</a:t>
            </a:r>
            <a:r>
              <a:rPr lang="en-US" dirty="0" err="1" smtClean="0">
                <a:solidFill>
                  <a:schemeClr val="tx1"/>
                </a:solidFill>
              </a:rPr>
              <a:t>X</a:t>
            </a:r>
            <a:r>
              <a:rPr lang="en-US" baseline="-25000" dirty="0" err="1" smtClean="0">
                <a:solidFill>
                  <a:schemeClr val="tx1"/>
                </a:solidFill>
              </a:rPr>
              <a:t>Ae</a:t>
            </a:r>
            <a:r>
              <a:rPr lang="en-US" dirty="0" smtClean="0">
                <a:solidFill>
                  <a:schemeClr val="tx1"/>
                </a:solidFill>
              </a:rPr>
              <a:t> and Temperature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>
            <p:extLst/>
          </p:nvPr>
        </p:nvGraphicFramePr>
        <p:xfrm>
          <a:off x="2101850" y="960456"/>
          <a:ext cx="49403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83" name="Equation" r:id="rId3" imgW="4940280" imgH="1168200" progId="Equation.DSMT4">
                  <p:embed/>
                </p:oleObj>
              </mc:Choice>
              <mc:Fallback>
                <p:oleObj name="Equation" r:id="rId3" imgW="4940280" imgH="116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960456"/>
                        <a:ext cx="49403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/>
          </p:nvPr>
        </p:nvGraphicFramePr>
        <p:xfrm>
          <a:off x="304800" y="2271048"/>
          <a:ext cx="8800812" cy="776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84" name="Equation" r:id="rId5" imgW="9778680" imgH="863280" progId="Equation.DSMT4">
                  <p:embed/>
                </p:oleObj>
              </mc:Choice>
              <mc:Fallback>
                <p:oleObj name="Equation" r:id="rId5" imgW="977868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71048"/>
                        <a:ext cx="8800812" cy="7769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/>
          </p:nvPr>
        </p:nvGraphicFramePr>
        <p:xfrm>
          <a:off x="54428" y="4471988"/>
          <a:ext cx="9053513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85" name="Equation" r:id="rId7" imgW="10058400" imgH="863280" progId="Equation.DSMT4">
                  <p:embed/>
                </p:oleObj>
              </mc:Choice>
              <mc:Fallback>
                <p:oleObj name="Equation" r:id="rId7" imgW="10058400" imgH="863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28" y="4471988"/>
                        <a:ext cx="9053513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/>
          </p:nvPr>
        </p:nvGraphicFramePr>
        <p:xfrm>
          <a:off x="5791200" y="3157778"/>
          <a:ext cx="1562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86" name="Equation" r:id="rId9" imgW="1562040" imgH="279360" progId="Equation.DSMT4">
                  <p:embed/>
                </p:oleObj>
              </mc:Choice>
              <mc:Fallback>
                <p:oleObj name="Equation" r:id="rId9" imgW="15620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157778"/>
                        <a:ext cx="1562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876300" y="3103350"/>
            <a:ext cx="501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Makes sense from Le </a:t>
            </a:r>
            <a:r>
              <a:rPr lang="en-US" sz="2000" dirty="0" err="1" smtClean="0"/>
              <a:t>Chatelier’s</a:t>
            </a:r>
            <a:r>
              <a:rPr lang="en-US" sz="2000" dirty="0" smtClean="0"/>
              <a:t> principle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3647784"/>
            <a:ext cx="9144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Exothermic </a:t>
            </a:r>
            <a:r>
              <a:rPr lang="en-US" sz="2000" dirty="0" err="1" smtClean="0"/>
              <a:t>rxn</a:t>
            </a:r>
            <a:r>
              <a:rPr lang="en-US" sz="2000" dirty="0" smtClean="0"/>
              <a:t> produces heat</a:t>
            </a:r>
            <a:r>
              <a:rPr lang="en-US" sz="2000" dirty="0" smtClean="0">
                <a:latin typeface="Meiryo"/>
                <a:ea typeface="Meiryo"/>
              </a:rPr>
              <a:t>→</a:t>
            </a:r>
            <a:r>
              <a:rPr lang="en-US" sz="2000" dirty="0" smtClean="0"/>
              <a:t> </a:t>
            </a:r>
          </a:p>
          <a:p>
            <a:pPr algn="ctr"/>
            <a:r>
              <a:rPr lang="en-US" sz="2000" dirty="0" smtClean="0"/>
              <a:t>increasing temp adds heat (product) &amp; pushes </a:t>
            </a:r>
            <a:r>
              <a:rPr lang="en-US" sz="2000" dirty="0" err="1" smtClean="0"/>
              <a:t>rxn</a:t>
            </a:r>
            <a:r>
              <a:rPr lang="en-US" sz="2000" dirty="0" smtClean="0"/>
              <a:t> to left (lower conversion)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76300" y="5334000"/>
            <a:ext cx="501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Makes sense from Le </a:t>
            </a:r>
            <a:r>
              <a:rPr lang="en-US" sz="2000" dirty="0" err="1" smtClean="0"/>
              <a:t>Chatelier’s</a:t>
            </a:r>
            <a:r>
              <a:rPr lang="en-US" sz="2000" dirty="0" smtClean="0"/>
              <a:t> principle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0" y="5743936"/>
            <a:ext cx="9144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Heat is a reactant in an endothermic </a:t>
            </a:r>
            <a:r>
              <a:rPr lang="en-US" sz="2000" dirty="0" err="1" smtClean="0"/>
              <a:t>rxn</a:t>
            </a:r>
            <a:r>
              <a:rPr lang="en-US" sz="2000" dirty="0" smtClean="0">
                <a:latin typeface="Meiryo"/>
                <a:ea typeface="Meiryo"/>
              </a:rPr>
              <a:t>→</a:t>
            </a:r>
            <a:r>
              <a:rPr lang="en-US" sz="2000" dirty="0" smtClean="0"/>
              <a:t> </a:t>
            </a:r>
          </a:p>
          <a:p>
            <a:pPr algn="ctr"/>
            <a:r>
              <a:rPr lang="en-US" sz="2000" dirty="0" smtClean="0"/>
              <a:t>increasing temp adds reactant (heat) &amp; pushes </a:t>
            </a:r>
            <a:r>
              <a:rPr lang="en-US" sz="2000" dirty="0" err="1" smtClean="0"/>
              <a:t>rxn</a:t>
            </a:r>
            <a:r>
              <a:rPr lang="en-US" sz="2000" dirty="0" smtClean="0"/>
              <a:t> to right (higher conversion)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/>
          </p:nvPr>
        </p:nvGraphicFramePr>
        <p:xfrm>
          <a:off x="5834744" y="5402290"/>
          <a:ext cx="1562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87" name="Equation" r:id="rId11" imgW="1562040" imgH="279360" progId="Equation.DSMT4">
                  <p:embed/>
                </p:oleObj>
              </mc:Choice>
              <mc:Fallback>
                <p:oleObj name="Equation" r:id="rId11" imgW="15620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4744" y="5402290"/>
                        <a:ext cx="1562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28588" y="1738517"/>
            <a:ext cx="1908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7030A0"/>
                </a:solidFill>
              </a:rPr>
              <a:t>Clicker question material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981200" y="2117033"/>
            <a:ext cx="723900" cy="408723"/>
          </a:xfrm>
          <a:prstGeom prst="straightConnector1">
            <a:avLst/>
          </a:prstGeom>
          <a:ln w="28575">
            <a:solidFill>
              <a:srgbClr val="7030A0">
                <a:alpha val="46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001838" y="2117033"/>
            <a:ext cx="1711325" cy="2649363"/>
          </a:xfrm>
          <a:prstGeom prst="straightConnector1">
            <a:avLst/>
          </a:prstGeom>
          <a:ln w="28575">
            <a:solidFill>
              <a:srgbClr val="7030A0">
                <a:alpha val="42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87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zh-TW" dirty="0" smtClean="0"/>
              <a:t>Runaway Reaction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914400"/>
            <a:ext cx="5257800" cy="2209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810041" y="924791"/>
            <a:ext cx="3589768" cy="2193889"/>
          </a:xfrm>
          <a:prstGeom prst="line">
            <a:avLst/>
          </a:prstGeom>
          <a:ln w="317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 31"/>
          <p:cNvSpPr/>
          <p:nvPr/>
        </p:nvSpPr>
        <p:spPr>
          <a:xfrm>
            <a:off x="1143000" y="1295400"/>
            <a:ext cx="4572000" cy="1676400"/>
          </a:xfrm>
          <a:custGeom>
            <a:avLst/>
            <a:gdLst>
              <a:gd name="connsiteX0" fmla="*/ 0 w 3938954"/>
              <a:gd name="connsiteY0" fmla="*/ 1609411 h 1637881"/>
              <a:gd name="connsiteX1" fmla="*/ 572756 w 3938954"/>
              <a:gd name="connsiteY1" fmla="*/ 1589314 h 1637881"/>
              <a:gd name="connsiteX2" fmla="*/ 1215850 w 3938954"/>
              <a:gd name="connsiteY2" fmla="*/ 1318008 h 1637881"/>
              <a:gd name="connsiteX3" fmla="*/ 2180492 w 3938954"/>
              <a:gd name="connsiteY3" fmla="*/ 212690 h 1637881"/>
              <a:gd name="connsiteX4" fmla="*/ 3366198 w 3938954"/>
              <a:gd name="connsiteY4" fmla="*/ 41868 h 1637881"/>
              <a:gd name="connsiteX5" fmla="*/ 3938954 w 3938954"/>
              <a:gd name="connsiteY5" fmla="*/ 1674 h 1637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38954" h="1637881">
                <a:moveTo>
                  <a:pt x="0" y="1609411"/>
                </a:moveTo>
                <a:cubicBezTo>
                  <a:pt x="185057" y="1623646"/>
                  <a:pt x="370114" y="1637881"/>
                  <a:pt x="572756" y="1589314"/>
                </a:cubicBezTo>
                <a:cubicBezTo>
                  <a:pt x="775398" y="1540747"/>
                  <a:pt x="947894" y="1547445"/>
                  <a:pt x="1215850" y="1318008"/>
                </a:cubicBezTo>
                <a:cubicBezTo>
                  <a:pt x="1483806" y="1088571"/>
                  <a:pt x="1822101" y="425380"/>
                  <a:pt x="2180492" y="212690"/>
                </a:cubicBezTo>
                <a:cubicBezTo>
                  <a:pt x="2538883" y="0"/>
                  <a:pt x="3073121" y="77037"/>
                  <a:pt x="3366198" y="41868"/>
                </a:cubicBezTo>
                <a:cubicBezTo>
                  <a:pt x="3659275" y="6699"/>
                  <a:pt x="3855218" y="10048"/>
                  <a:pt x="3938954" y="1674"/>
                </a:cubicBezTo>
              </a:path>
            </a:pathLst>
          </a:cu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/>
          <p:nvPr/>
        </p:nvCxnSpPr>
        <p:spPr>
          <a:xfrm rot="10800000" flipV="1">
            <a:off x="457200" y="2950664"/>
            <a:ext cx="762000" cy="2113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2"/>
          <p:cNvSpPr txBox="1">
            <a:spLocks noChangeArrowheads="1"/>
          </p:cNvSpPr>
          <p:nvPr/>
        </p:nvSpPr>
        <p:spPr bwMode="auto">
          <a:xfrm>
            <a:off x="152401" y="3550384"/>
            <a:ext cx="51054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altLang="zh-TW" sz="2000" b="1" dirty="0"/>
              <a:t>Ignition temperature</a:t>
            </a:r>
            <a:r>
              <a:rPr lang="en-GB" altLang="zh-TW" sz="2000" dirty="0"/>
              <a:t> is very </a:t>
            </a:r>
            <a:r>
              <a:rPr lang="en-GB" altLang="zh-TW" sz="2000" dirty="0" smtClean="0"/>
              <a:t>important: </a:t>
            </a:r>
            <a:r>
              <a:rPr lang="en-GB" altLang="zh-TW" sz="2000" dirty="0"/>
              <a:t>once </a:t>
            </a:r>
            <a:r>
              <a:rPr lang="en-GB" altLang="zh-TW" sz="2000" dirty="0" smtClean="0"/>
              <a:t>T</a:t>
            </a:r>
            <a:r>
              <a:rPr lang="en-GB" altLang="zh-TW" sz="2000" baseline="-25000" dirty="0" smtClean="0"/>
              <a:t>0</a:t>
            </a:r>
            <a:r>
              <a:rPr lang="en-GB" altLang="zh-TW" sz="2000" dirty="0" smtClean="0"/>
              <a:t> exceeds </a:t>
            </a:r>
            <a:r>
              <a:rPr lang="en-GB" altLang="zh-TW" sz="2000" dirty="0" err="1" smtClean="0"/>
              <a:t>T</a:t>
            </a:r>
            <a:r>
              <a:rPr lang="en-GB" altLang="zh-TW" sz="2000" baseline="-25000" dirty="0" err="1" smtClean="0"/>
              <a:t>ignition</a:t>
            </a:r>
            <a:r>
              <a:rPr lang="en-GB" altLang="zh-TW" sz="2000" dirty="0" smtClean="0"/>
              <a:t>, </a:t>
            </a:r>
            <a:r>
              <a:rPr lang="en-GB" altLang="zh-TW" sz="2000" u="sng" dirty="0"/>
              <a:t>transition to the upper steady state will </a:t>
            </a:r>
            <a:r>
              <a:rPr lang="en-GB" altLang="zh-TW" sz="2000" u="sng" dirty="0" smtClean="0"/>
              <a:t>occur</a:t>
            </a:r>
            <a:r>
              <a:rPr lang="en-GB" altLang="zh-TW" sz="2000" dirty="0" smtClean="0"/>
              <a:t> </a:t>
            </a:r>
            <a:endParaRPr lang="en-GB" altLang="zh-TW" sz="2000" dirty="0"/>
          </a:p>
          <a:p>
            <a:pPr lvl="1">
              <a:buFontTx/>
              <a:buChar char="•"/>
            </a:pPr>
            <a:r>
              <a:rPr lang="en-GB" altLang="zh-TW" sz="2000" dirty="0"/>
              <a:t> undesirable</a:t>
            </a:r>
          </a:p>
          <a:p>
            <a:pPr lvl="1">
              <a:buFontTx/>
              <a:buChar char="•"/>
            </a:pPr>
            <a:r>
              <a:rPr lang="en-GB" altLang="zh-TW" sz="2000" dirty="0"/>
              <a:t> dangerous</a:t>
            </a:r>
          </a:p>
        </p:txBody>
      </p:sp>
      <p:sp>
        <p:nvSpPr>
          <p:cNvPr id="54" name="AutoShape 5"/>
          <p:cNvSpPr>
            <a:spLocks noChangeArrowheads="1"/>
          </p:cNvSpPr>
          <p:nvPr/>
        </p:nvSpPr>
        <p:spPr bwMode="auto">
          <a:xfrm>
            <a:off x="642938" y="5471589"/>
            <a:ext cx="1373187" cy="309563"/>
          </a:xfrm>
          <a:prstGeom prst="rightArrow">
            <a:avLst>
              <a:gd name="adj1" fmla="val 50000"/>
              <a:gd name="adj2" fmla="val 11089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6"/>
          <p:cNvSpPr txBox="1">
            <a:spLocks noChangeArrowheads="1"/>
          </p:cNvSpPr>
          <p:nvPr/>
        </p:nvSpPr>
        <p:spPr bwMode="auto">
          <a:xfrm>
            <a:off x="2057400" y="5391090"/>
            <a:ext cx="3048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altLang="zh-TW" sz="2000" dirty="0"/>
              <a:t>Runaway </a:t>
            </a:r>
            <a:r>
              <a:rPr lang="en-GB" altLang="zh-TW" sz="2000" dirty="0" smtClean="0"/>
              <a:t>reaction</a:t>
            </a:r>
          </a:p>
          <a:p>
            <a:r>
              <a:rPr lang="en-GB" altLang="zh-TW" sz="2000" dirty="0" smtClean="0"/>
              <a:t>R(T) only intersects with upper steady state</a:t>
            </a:r>
            <a:endParaRPr lang="en-GB" altLang="zh-TW" sz="2000" dirty="0"/>
          </a:p>
        </p:txBody>
      </p:sp>
      <p:pic>
        <p:nvPicPr>
          <p:cNvPr id="56" name="Picture 55" descr="513px-ThermalRunaw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6400" y="2590800"/>
            <a:ext cx="3581400" cy="4181799"/>
          </a:xfrm>
          <a:prstGeom prst="rect">
            <a:avLst/>
          </a:prstGeom>
        </p:spPr>
      </p:pic>
      <p:cxnSp>
        <p:nvCxnSpPr>
          <p:cNvPr id="57" name="Straight Connector 56"/>
          <p:cNvCxnSpPr/>
          <p:nvPr/>
        </p:nvCxnSpPr>
        <p:spPr>
          <a:xfrm flipV="1">
            <a:off x="1768512" y="1219200"/>
            <a:ext cx="3946488" cy="1909872"/>
          </a:xfrm>
          <a:prstGeom prst="line">
            <a:avLst/>
          </a:prstGeom>
          <a:ln w="31750">
            <a:solidFill>
              <a:srgbClr val="0033CC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 rot="16200000">
            <a:off x="-450311" y="1812849"/>
            <a:ext cx="14350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33CC"/>
                </a:solidFill>
              </a:rPr>
              <a:t>R(T)</a:t>
            </a:r>
            <a:r>
              <a:rPr lang="en-US" sz="2000" b="1" dirty="0" smtClean="0"/>
              <a:t>,</a:t>
            </a:r>
            <a:r>
              <a:rPr lang="en-US" sz="2000" b="1" dirty="0" smtClean="0">
                <a:solidFill>
                  <a:srgbClr val="0033CC"/>
                </a:solidFill>
              </a:rPr>
              <a:t>  </a:t>
            </a:r>
            <a:r>
              <a:rPr lang="en-US" sz="2000" b="1" dirty="0" smtClean="0">
                <a:solidFill>
                  <a:srgbClr val="C00000"/>
                </a:solidFill>
              </a:rPr>
              <a:t>G(T)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858640" y="3124200"/>
            <a:ext cx="341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8850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Optimum Feed Temperature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-1" y="1200090"/>
            <a:ext cx="91440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altLang="zh-TW" sz="2000" dirty="0" smtClean="0"/>
              <a:t>For reversible, exothermic </a:t>
            </a:r>
            <a:r>
              <a:rPr lang="en-GB" altLang="zh-TW" sz="2000" dirty="0" err="1" smtClean="0"/>
              <a:t>rxns</a:t>
            </a:r>
            <a:r>
              <a:rPr lang="en-GB" altLang="zh-TW" sz="2000" dirty="0" smtClean="0"/>
              <a:t>, optimize feed temperature to maximize X</a:t>
            </a:r>
            <a:r>
              <a:rPr lang="en-GB" altLang="zh-TW" sz="2000" baseline="-25000" dirty="0" smtClean="0"/>
              <a:t>A</a:t>
            </a:r>
            <a:endParaRPr lang="en-GB" altLang="zh-TW" sz="2000" dirty="0"/>
          </a:p>
        </p:txBody>
      </p:sp>
      <p:sp>
        <p:nvSpPr>
          <p:cNvPr id="78852" name="Line 4"/>
          <p:cNvSpPr>
            <a:spLocks noChangeShapeType="1"/>
          </p:cNvSpPr>
          <p:nvPr/>
        </p:nvSpPr>
        <p:spPr bwMode="auto">
          <a:xfrm>
            <a:off x="959826" y="6164261"/>
            <a:ext cx="350666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3" name="Line 5"/>
          <p:cNvSpPr>
            <a:spLocks noChangeShapeType="1"/>
          </p:cNvSpPr>
          <p:nvPr/>
        </p:nvSpPr>
        <p:spPr bwMode="auto">
          <a:xfrm flipV="1">
            <a:off x="948103" y="3232149"/>
            <a:ext cx="0" cy="2932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4" name="Freeform 6"/>
          <p:cNvSpPr>
            <a:spLocks/>
          </p:cNvSpPr>
          <p:nvPr/>
        </p:nvSpPr>
        <p:spPr bwMode="auto">
          <a:xfrm>
            <a:off x="948103" y="3532186"/>
            <a:ext cx="2842846" cy="2644775"/>
          </a:xfrm>
          <a:custGeom>
            <a:avLst/>
            <a:gdLst>
              <a:gd name="T0" fmla="*/ 0 w 1940"/>
              <a:gd name="T1" fmla="*/ 33338 h 1666"/>
              <a:gd name="T2" fmla="*/ 557213 w 1940"/>
              <a:gd name="T3" fmla="*/ 33338 h 1666"/>
              <a:gd name="T4" fmla="*/ 1236663 w 1940"/>
              <a:gd name="T5" fmla="*/ 82550 h 1666"/>
              <a:gd name="T6" fmla="*/ 1706563 w 1940"/>
              <a:gd name="T7" fmla="*/ 528638 h 1666"/>
              <a:gd name="T8" fmla="*/ 2041525 w 1940"/>
              <a:gd name="T9" fmla="*/ 1109663 h 1666"/>
              <a:gd name="T10" fmla="*/ 2362200 w 1940"/>
              <a:gd name="T11" fmla="*/ 1690688 h 1666"/>
              <a:gd name="T12" fmla="*/ 2720975 w 1940"/>
              <a:gd name="T13" fmla="*/ 2384425 h 1666"/>
              <a:gd name="T14" fmla="*/ 2906713 w 1940"/>
              <a:gd name="T15" fmla="*/ 2582863 h 1666"/>
              <a:gd name="T16" fmla="*/ 3079750 w 1940"/>
              <a:gd name="T17" fmla="*/ 2644775 h 166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40"/>
              <a:gd name="T28" fmla="*/ 0 h 1666"/>
              <a:gd name="T29" fmla="*/ 1940 w 1940"/>
              <a:gd name="T30" fmla="*/ 1666 h 166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40" h="1666">
                <a:moveTo>
                  <a:pt x="0" y="21"/>
                </a:moveTo>
                <a:cubicBezTo>
                  <a:pt x="110" y="18"/>
                  <a:pt x="221" y="16"/>
                  <a:pt x="351" y="21"/>
                </a:cubicBezTo>
                <a:cubicBezTo>
                  <a:pt x="481" y="26"/>
                  <a:pt x="658" y="0"/>
                  <a:pt x="779" y="52"/>
                </a:cubicBezTo>
                <a:cubicBezTo>
                  <a:pt x="900" y="104"/>
                  <a:pt x="990" y="225"/>
                  <a:pt x="1075" y="333"/>
                </a:cubicBezTo>
                <a:cubicBezTo>
                  <a:pt x="1160" y="441"/>
                  <a:pt x="1217" y="577"/>
                  <a:pt x="1286" y="699"/>
                </a:cubicBezTo>
                <a:cubicBezTo>
                  <a:pt x="1355" y="821"/>
                  <a:pt x="1417" y="931"/>
                  <a:pt x="1488" y="1065"/>
                </a:cubicBezTo>
                <a:cubicBezTo>
                  <a:pt x="1559" y="1199"/>
                  <a:pt x="1657" y="1408"/>
                  <a:pt x="1714" y="1502"/>
                </a:cubicBezTo>
                <a:cubicBezTo>
                  <a:pt x="1771" y="1596"/>
                  <a:pt x="1793" y="1600"/>
                  <a:pt x="1831" y="1627"/>
                </a:cubicBezTo>
                <a:cubicBezTo>
                  <a:pt x="1869" y="1654"/>
                  <a:pt x="1904" y="1660"/>
                  <a:pt x="1940" y="1666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968618" y="3182242"/>
            <a:ext cx="24801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1800" dirty="0"/>
              <a:t>From thermodynamics</a:t>
            </a:r>
          </a:p>
        </p:txBody>
      </p:sp>
      <p:sp>
        <p:nvSpPr>
          <p:cNvPr id="78856" name="Text Box 8"/>
          <p:cNvSpPr txBox="1">
            <a:spLocks noChangeArrowheads="1"/>
          </p:cNvSpPr>
          <p:nvPr/>
        </p:nvSpPr>
        <p:spPr bwMode="auto">
          <a:xfrm>
            <a:off x="304800" y="3300411"/>
            <a:ext cx="5838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2000" dirty="0"/>
              <a:t>X</a:t>
            </a:r>
            <a:r>
              <a:rPr lang="en-GB" altLang="zh-TW" sz="2000" baseline="-25000" dirty="0"/>
              <a:t>EB</a:t>
            </a:r>
            <a:endParaRPr lang="en-GB" altLang="zh-TW" sz="2000" dirty="0"/>
          </a:p>
        </p:txBody>
      </p:sp>
      <p:sp>
        <p:nvSpPr>
          <p:cNvPr id="78857" name="Text Box 9"/>
          <p:cNvSpPr txBox="1">
            <a:spLocks noChangeArrowheads="1"/>
          </p:cNvSpPr>
          <p:nvPr/>
        </p:nvSpPr>
        <p:spPr bwMode="auto">
          <a:xfrm>
            <a:off x="4163157" y="6162152"/>
            <a:ext cx="34143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zh-TW" dirty="0"/>
              <a:t>T</a:t>
            </a:r>
          </a:p>
        </p:txBody>
      </p:sp>
      <p:sp>
        <p:nvSpPr>
          <p:cNvPr id="78858" name="Line 10"/>
          <p:cNvSpPr>
            <a:spLocks noChangeShapeType="1"/>
          </p:cNvSpPr>
          <p:nvPr/>
        </p:nvSpPr>
        <p:spPr bwMode="auto">
          <a:xfrm flipV="1">
            <a:off x="3083168" y="5854699"/>
            <a:ext cx="344365" cy="309562"/>
          </a:xfrm>
          <a:prstGeom prst="line">
            <a:avLst/>
          </a:prstGeom>
          <a:noFill/>
          <a:ln w="28575">
            <a:solidFill>
              <a:schemeClr val="accent6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9" name="Text Box 11"/>
          <p:cNvSpPr txBox="1">
            <a:spLocks noChangeArrowheads="1"/>
          </p:cNvSpPr>
          <p:nvPr/>
        </p:nvSpPr>
        <p:spPr bwMode="auto">
          <a:xfrm>
            <a:off x="2895599" y="6132512"/>
            <a:ext cx="5693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GB" sz="1800" dirty="0">
                <a:solidFill>
                  <a:schemeClr val="accent6">
                    <a:lumMod val="75000"/>
                  </a:schemeClr>
                </a:solidFill>
              </a:rPr>
              <a:t>600</a:t>
            </a:r>
          </a:p>
        </p:txBody>
      </p:sp>
      <p:sp>
        <p:nvSpPr>
          <p:cNvPr id="78860" name="Text Box 12"/>
          <p:cNvSpPr txBox="1">
            <a:spLocks noChangeArrowheads="1"/>
          </p:cNvSpPr>
          <p:nvPr/>
        </p:nvSpPr>
        <p:spPr bwMode="auto">
          <a:xfrm>
            <a:off x="2285999" y="6145212"/>
            <a:ext cx="5693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GB" sz="1800" dirty="0">
                <a:solidFill>
                  <a:schemeClr val="accent5">
                    <a:lumMod val="75000"/>
                  </a:schemeClr>
                </a:solidFill>
              </a:rPr>
              <a:t>500</a:t>
            </a:r>
          </a:p>
        </p:txBody>
      </p:sp>
      <p:sp>
        <p:nvSpPr>
          <p:cNvPr id="78861" name="Text Box 13"/>
          <p:cNvSpPr txBox="1">
            <a:spLocks noChangeArrowheads="1"/>
          </p:cNvSpPr>
          <p:nvPr/>
        </p:nvSpPr>
        <p:spPr bwMode="auto">
          <a:xfrm>
            <a:off x="1189179" y="6145212"/>
            <a:ext cx="5693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GB" sz="1800" dirty="0">
                <a:solidFill>
                  <a:srgbClr val="008000"/>
                </a:solidFill>
              </a:rPr>
              <a:t>350</a:t>
            </a:r>
          </a:p>
        </p:txBody>
      </p:sp>
      <p:sp>
        <p:nvSpPr>
          <p:cNvPr id="78862" name="Line 14"/>
          <p:cNvSpPr>
            <a:spLocks noChangeShapeType="1"/>
          </p:cNvSpPr>
          <p:nvPr/>
        </p:nvSpPr>
        <p:spPr bwMode="auto">
          <a:xfrm flipV="1">
            <a:off x="2513134" y="5384799"/>
            <a:ext cx="707781" cy="792162"/>
          </a:xfrm>
          <a:prstGeom prst="line">
            <a:avLst/>
          </a:prstGeom>
          <a:noFill/>
          <a:ln w="28575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3" name="Line 15"/>
          <p:cNvSpPr>
            <a:spLocks noChangeShapeType="1"/>
          </p:cNvSpPr>
          <p:nvPr/>
        </p:nvSpPr>
        <p:spPr bwMode="auto">
          <a:xfrm flipV="1">
            <a:off x="1474176" y="4505325"/>
            <a:ext cx="1301262" cy="165893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4" name="Line 16"/>
          <p:cNvSpPr>
            <a:spLocks noChangeShapeType="1"/>
          </p:cNvSpPr>
          <p:nvPr/>
        </p:nvSpPr>
        <p:spPr bwMode="auto">
          <a:xfrm flipH="1">
            <a:off x="959826" y="5854699"/>
            <a:ext cx="2466243" cy="0"/>
          </a:xfrm>
          <a:prstGeom prst="line">
            <a:avLst/>
          </a:prstGeom>
          <a:noFill/>
          <a:ln w="28575">
            <a:solidFill>
              <a:schemeClr val="accent6">
                <a:lumMod val="75000"/>
              </a:schemeClr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5" name="Line 17"/>
          <p:cNvSpPr>
            <a:spLocks noChangeShapeType="1"/>
          </p:cNvSpPr>
          <p:nvPr/>
        </p:nvSpPr>
        <p:spPr bwMode="auto">
          <a:xfrm flipH="1">
            <a:off x="948103" y="5397499"/>
            <a:ext cx="2261089" cy="0"/>
          </a:xfrm>
          <a:prstGeom prst="line">
            <a:avLst/>
          </a:prstGeom>
          <a:noFill/>
          <a:ln w="28575">
            <a:solidFill>
              <a:schemeClr val="accent5">
                <a:lumMod val="75000"/>
              </a:schemeClr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6" name="Text Box 18"/>
          <p:cNvSpPr txBox="1">
            <a:spLocks noChangeArrowheads="1"/>
          </p:cNvSpPr>
          <p:nvPr/>
        </p:nvSpPr>
        <p:spPr bwMode="auto">
          <a:xfrm>
            <a:off x="359018" y="5689599"/>
            <a:ext cx="6335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GB" sz="1800" dirty="0">
                <a:solidFill>
                  <a:schemeClr val="accent6">
                    <a:lumMod val="75000"/>
                  </a:schemeClr>
                </a:solidFill>
              </a:rPr>
              <a:t>0.15</a:t>
            </a:r>
          </a:p>
        </p:txBody>
      </p:sp>
      <p:sp>
        <p:nvSpPr>
          <p:cNvPr id="78867" name="Text Box 19"/>
          <p:cNvSpPr txBox="1">
            <a:spLocks noChangeArrowheads="1"/>
          </p:cNvSpPr>
          <p:nvPr/>
        </p:nvSpPr>
        <p:spPr bwMode="auto">
          <a:xfrm>
            <a:off x="359018" y="5232399"/>
            <a:ext cx="6335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GB" sz="1800" dirty="0">
                <a:solidFill>
                  <a:schemeClr val="accent5">
                    <a:lumMod val="75000"/>
                  </a:schemeClr>
                </a:solidFill>
              </a:rPr>
              <a:t>0.33</a:t>
            </a:r>
          </a:p>
        </p:txBody>
      </p:sp>
      <p:sp>
        <p:nvSpPr>
          <p:cNvPr id="78868" name="Text Box 20"/>
          <p:cNvSpPr txBox="1">
            <a:spLocks noChangeArrowheads="1"/>
          </p:cNvSpPr>
          <p:nvPr/>
        </p:nvSpPr>
        <p:spPr bwMode="auto">
          <a:xfrm>
            <a:off x="335111" y="4348162"/>
            <a:ext cx="6335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GB" sz="1800" dirty="0">
                <a:solidFill>
                  <a:srgbClr val="008000"/>
                </a:solidFill>
              </a:rPr>
              <a:t>0.75</a:t>
            </a:r>
          </a:p>
        </p:txBody>
      </p:sp>
      <p:sp>
        <p:nvSpPr>
          <p:cNvPr id="78869" name="Line 21"/>
          <p:cNvSpPr>
            <a:spLocks noChangeShapeType="1"/>
          </p:cNvSpPr>
          <p:nvPr/>
        </p:nvSpPr>
        <p:spPr bwMode="auto">
          <a:xfrm flipH="1">
            <a:off x="959826" y="4530724"/>
            <a:ext cx="1815612" cy="0"/>
          </a:xfrm>
          <a:prstGeom prst="line">
            <a:avLst/>
          </a:prstGeom>
          <a:noFill/>
          <a:ln w="28575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5"/>
          <p:cNvGrpSpPr/>
          <p:nvPr/>
        </p:nvGrpSpPr>
        <p:grpSpPr>
          <a:xfrm>
            <a:off x="4245220" y="3586162"/>
            <a:ext cx="4428150" cy="2967038"/>
            <a:chOff x="4419602" y="2590801"/>
            <a:chExt cx="4428150" cy="2967038"/>
          </a:xfrm>
        </p:grpSpPr>
        <p:grpSp>
          <p:nvGrpSpPr>
            <p:cNvPr id="3" name="Group 35"/>
            <p:cNvGrpSpPr>
              <a:grpSpLocks/>
            </p:cNvGrpSpPr>
            <p:nvPr/>
          </p:nvGrpSpPr>
          <p:grpSpPr bwMode="auto">
            <a:xfrm>
              <a:off x="4419602" y="2590801"/>
              <a:ext cx="3434862" cy="2967038"/>
              <a:chOff x="3216" y="2304"/>
              <a:chExt cx="2344" cy="1869"/>
            </a:xfrm>
          </p:grpSpPr>
          <p:sp>
            <p:nvSpPr>
              <p:cNvPr id="78875" name="Line 22"/>
              <p:cNvSpPr>
                <a:spLocks noChangeShapeType="1"/>
              </p:cNvSpPr>
              <p:nvPr/>
            </p:nvSpPr>
            <p:spPr bwMode="auto">
              <a:xfrm flipV="1">
                <a:off x="3558" y="3944"/>
                <a:ext cx="187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876" name="Line 23"/>
              <p:cNvSpPr>
                <a:spLocks noChangeShapeType="1"/>
              </p:cNvSpPr>
              <p:nvPr/>
            </p:nvSpPr>
            <p:spPr bwMode="auto">
              <a:xfrm flipV="1">
                <a:off x="3551" y="2354"/>
                <a:ext cx="0" cy="158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877" name="Freeform 24"/>
              <p:cNvSpPr>
                <a:spLocks/>
              </p:cNvSpPr>
              <p:nvPr/>
            </p:nvSpPr>
            <p:spPr bwMode="auto">
              <a:xfrm>
                <a:off x="3551" y="3663"/>
                <a:ext cx="662" cy="280"/>
              </a:xfrm>
              <a:custGeom>
                <a:avLst/>
                <a:gdLst>
                  <a:gd name="T0" fmla="*/ 0 w 662"/>
                  <a:gd name="T1" fmla="*/ 280 h 280"/>
                  <a:gd name="T2" fmla="*/ 132 w 662"/>
                  <a:gd name="T3" fmla="*/ 265 h 280"/>
                  <a:gd name="T4" fmla="*/ 304 w 662"/>
                  <a:gd name="T5" fmla="*/ 179 h 280"/>
                  <a:gd name="T6" fmla="*/ 436 w 662"/>
                  <a:gd name="T7" fmla="*/ 62 h 280"/>
                  <a:gd name="T8" fmla="*/ 662 w 662"/>
                  <a:gd name="T9" fmla="*/ 8 h 2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62"/>
                  <a:gd name="T16" fmla="*/ 0 h 280"/>
                  <a:gd name="T17" fmla="*/ 662 w 662"/>
                  <a:gd name="T18" fmla="*/ 280 h 2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62" h="280">
                    <a:moveTo>
                      <a:pt x="0" y="280"/>
                    </a:moveTo>
                    <a:cubicBezTo>
                      <a:pt x="30" y="278"/>
                      <a:pt x="94" y="280"/>
                      <a:pt x="132" y="265"/>
                    </a:cubicBezTo>
                    <a:cubicBezTo>
                      <a:pt x="192" y="242"/>
                      <a:pt x="243" y="199"/>
                      <a:pt x="304" y="179"/>
                    </a:cubicBezTo>
                    <a:cubicBezTo>
                      <a:pt x="346" y="137"/>
                      <a:pt x="386" y="96"/>
                      <a:pt x="436" y="62"/>
                    </a:cubicBezTo>
                    <a:cubicBezTo>
                      <a:pt x="479" y="0"/>
                      <a:pt x="598" y="8"/>
                      <a:pt x="662" y="8"/>
                    </a:cubicBezTo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878" name="Freeform 25"/>
              <p:cNvSpPr>
                <a:spLocks/>
              </p:cNvSpPr>
              <p:nvPr/>
            </p:nvSpPr>
            <p:spPr bwMode="auto">
              <a:xfrm>
                <a:off x="3551" y="3399"/>
                <a:ext cx="1293" cy="552"/>
              </a:xfrm>
              <a:custGeom>
                <a:avLst/>
                <a:gdLst>
                  <a:gd name="T0" fmla="*/ 0 w 1293"/>
                  <a:gd name="T1" fmla="*/ 552 h 552"/>
                  <a:gd name="T2" fmla="*/ 459 w 1293"/>
                  <a:gd name="T3" fmla="*/ 513 h 552"/>
                  <a:gd name="T4" fmla="*/ 724 w 1293"/>
                  <a:gd name="T5" fmla="*/ 435 h 552"/>
                  <a:gd name="T6" fmla="*/ 833 w 1293"/>
                  <a:gd name="T7" fmla="*/ 295 h 552"/>
                  <a:gd name="T8" fmla="*/ 872 w 1293"/>
                  <a:gd name="T9" fmla="*/ 225 h 552"/>
                  <a:gd name="T10" fmla="*/ 927 w 1293"/>
                  <a:gd name="T11" fmla="*/ 139 h 552"/>
                  <a:gd name="T12" fmla="*/ 1293 w 1293"/>
                  <a:gd name="T13" fmla="*/ 22 h 55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93"/>
                  <a:gd name="T22" fmla="*/ 0 h 552"/>
                  <a:gd name="T23" fmla="*/ 1293 w 1293"/>
                  <a:gd name="T24" fmla="*/ 552 h 55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93" h="552">
                    <a:moveTo>
                      <a:pt x="0" y="552"/>
                    </a:moveTo>
                    <a:cubicBezTo>
                      <a:pt x="160" y="546"/>
                      <a:pt x="302" y="527"/>
                      <a:pt x="459" y="513"/>
                    </a:cubicBezTo>
                    <a:cubicBezTo>
                      <a:pt x="529" y="490"/>
                      <a:pt x="667" y="487"/>
                      <a:pt x="724" y="435"/>
                    </a:cubicBezTo>
                    <a:cubicBezTo>
                      <a:pt x="759" y="403"/>
                      <a:pt x="818" y="340"/>
                      <a:pt x="833" y="295"/>
                    </a:cubicBezTo>
                    <a:cubicBezTo>
                      <a:pt x="859" y="219"/>
                      <a:pt x="833" y="272"/>
                      <a:pt x="872" y="225"/>
                    </a:cubicBezTo>
                    <a:cubicBezTo>
                      <a:pt x="898" y="193"/>
                      <a:pt x="893" y="163"/>
                      <a:pt x="927" y="139"/>
                    </a:cubicBezTo>
                    <a:cubicBezTo>
                      <a:pt x="1024" y="0"/>
                      <a:pt x="1116" y="22"/>
                      <a:pt x="1293" y="22"/>
                    </a:cubicBezTo>
                  </a:path>
                </a:pathLst>
              </a:cu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879" name="Freeform 29"/>
              <p:cNvSpPr>
                <a:spLocks/>
              </p:cNvSpPr>
              <p:nvPr/>
            </p:nvSpPr>
            <p:spPr bwMode="auto">
              <a:xfrm>
                <a:off x="3551" y="3842"/>
                <a:ext cx="1823" cy="113"/>
              </a:xfrm>
              <a:custGeom>
                <a:avLst/>
                <a:gdLst>
                  <a:gd name="T0" fmla="*/ 0 w 1823"/>
                  <a:gd name="T1" fmla="*/ 109 h 113"/>
                  <a:gd name="T2" fmla="*/ 428 w 1823"/>
                  <a:gd name="T3" fmla="*/ 101 h 113"/>
                  <a:gd name="T4" fmla="*/ 1098 w 1823"/>
                  <a:gd name="T5" fmla="*/ 109 h 113"/>
                  <a:gd name="T6" fmla="*/ 1550 w 1823"/>
                  <a:gd name="T7" fmla="*/ 78 h 113"/>
                  <a:gd name="T8" fmla="*/ 1823 w 1823"/>
                  <a:gd name="T9" fmla="*/ 0 h 11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23"/>
                  <a:gd name="T16" fmla="*/ 0 h 113"/>
                  <a:gd name="T17" fmla="*/ 1823 w 1823"/>
                  <a:gd name="T18" fmla="*/ 113 h 11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23" h="113">
                    <a:moveTo>
                      <a:pt x="0" y="109"/>
                    </a:moveTo>
                    <a:cubicBezTo>
                      <a:pt x="122" y="105"/>
                      <a:pt x="245" y="101"/>
                      <a:pt x="428" y="101"/>
                    </a:cubicBezTo>
                    <a:cubicBezTo>
                      <a:pt x="611" y="101"/>
                      <a:pt x="911" y="113"/>
                      <a:pt x="1098" y="109"/>
                    </a:cubicBezTo>
                    <a:cubicBezTo>
                      <a:pt x="1285" y="105"/>
                      <a:pt x="1429" y="96"/>
                      <a:pt x="1550" y="78"/>
                    </a:cubicBezTo>
                    <a:cubicBezTo>
                      <a:pt x="1671" y="60"/>
                      <a:pt x="1747" y="30"/>
                      <a:pt x="1823" y="0"/>
                    </a:cubicBezTo>
                  </a:path>
                </a:pathLst>
              </a:cu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880" name="Line 30"/>
              <p:cNvSpPr>
                <a:spLocks noChangeShapeType="1"/>
              </p:cNvSpPr>
              <p:nvPr/>
            </p:nvSpPr>
            <p:spPr bwMode="auto">
              <a:xfrm flipV="1">
                <a:off x="4190" y="3663"/>
                <a:ext cx="1231" cy="0"/>
              </a:xfrm>
              <a:prstGeom prst="line">
                <a:avLst/>
              </a:pr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881" name="Line 31"/>
              <p:cNvSpPr>
                <a:spLocks noChangeShapeType="1"/>
              </p:cNvSpPr>
              <p:nvPr/>
            </p:nvSpPr>
            <p:spPr bwMode="auto">
              <a:xfrm>
                <a:off x="4829" y="3421"/>
                <a:ext cx="576" cy="0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882" name="Text Box 32"/>
              <p:cNvSpPr txBox="1">
                <a:spLocks noChangeArrowheads="1"/>
              </p:cNvSpPr>
              <p:nvPr/>
            </p:nvSpPr>
            <p:spPr bwMode="auto">
              <a:xfrm>
                <a:off x="3216" y="2304"/>
                <a:ext cx="301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altLang="zh-TW" dirty="0" smtClean="0"/>
                  <a:t>X</a:t>
                </a:r>
                <a:r>
                  <a:rPr lang="en-GB" altLang="zh-TW" baseline="-25000" dirty="0" smtClean="0"/>
                  <a:t>A</a:t>
                </a:r>
                <a:endParaRPr lang="en-GB" altLang="zh-TW" dirty="0"/>
              </a:p>
            </p:txBody>
          </p:sp>
          <p:sp>
            <p:nvSpPr>
              <p:cNvPr id="78883" name="Text Box 33"/>
              <p:cNvSpPr txBox="1">
                <a:spLocks noChangeArrowheads="1"/>
              </p:cNvSpPr>
              <p:nvPr/>
            </p:nvSpPr>
            <p:spPr bwMode="auto">
              <a:xfrm>
                <a:off x="5285" y="3940"/>
                <a:ext cx="275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altLang="zh-TW"/>
                  <a:t>W</a:t>
                </a:r>
              </a:p>
            </p:txBody>
          </p:sp>
        </p:grpSp>
        <p:sp>
          <p:nvSpPr>
            <p:cNvPr id="78871" name="Text Box 34"/>
            <p:cNvSpPr txBox="1">
              <a:spLocks noChangeArrowheads="1"/>
            </p:cNvSpPr>
            <p:nvPr/>
          </p:nvSpPr>
          <p:spPr bwMode="auto">
            <a:xfrm>
              <a:off x="7693269" y="4532314"/>
              <a:ext cx="115448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 sz="2000"/>
                <a:t>T</a:t>
              </a:r>
              <a:r>
                <a:rPr lang="en-GB" altLang="zh-TW" sz="2000" baseline="-25000"/>
                <a:t>0</a:t>
              </a:r>
              <a:r>
                <a:rPr lang="en-GB" altLang="zh-TW" sz="2000"/>
                <a:t> = 600</a:t>
              </a:r>
            </a:p>
          </p:txBody>
        </p:sp>
        <p:sp>
          <p:nvSpPr>
            <p:cNvPr id="78872" name="Text Box 36"/>
            <p:cNvSpPr txBox="1">
              <a:spLocks noChangeArrowheads="1"/>
            </p:cNvSpPr>
            <p:nvPr/>
          </p:nvSpPr>
          <p:spPr bwMode="auto">
            <a:xfrm>
              <a:off x="7693269" y="4176714"/>
              <a:ext cx="115448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 sz="2000" dirty="0">
                  <a:solidFill>
                    <a:srgbClr val="FF0000"/>
                  </a:solidFill>
                </a:rPr>
                <a:t>T</a:t>
              </a:r>
              <a:r>
                <a:rPr lang="en-GB" altLang="zh-TW" sz="2000" baseline="-25000" dirty="0">
                  <a:solidFill>
                    <a:srgbClr val="FF0000"/>
                  </a:solidFill>
                </a:rPr>
                <a:t>0</a:t>
              </a:r>
              <a:r>
                <a:rPr lang="en-GB" altLang="zh-TW" sz="2000" dirty="0">
                  <a:solidFill>
                    <a:srgbClr val="FF0000"/>
                  </a:solidFill>
                </a:rPr>
                <a:t> = 500</a:t>
              </a:r>
            </a:p>
          </p:txBody>
        </p:sp>
        <p:sp>
          <p:nvSpPr>
            <p:cNvPr id="78873" name="Text Box 37"/>
            <p:cNvSpPr txBox="1">
              <a:spLocks noChangeArrowheads="1"/>
            </p:cNvSpPr>
            <p:nvPr/>
          </p:nvSpPr>
          <p:spPr bwMode="auto">
            <a:xfrm>
              <a:off x="7693269" y="4811714"/>
              <a:ext cx="115448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altLang="zh-TW" sz="2000" dirty="0">
                  <a:solidFill>
                    <a:schemeClr val="accent6">
                      <a:lumMod val="50000"/>
                    </a:schemeClr>
                  </a:solidFill>
                </a:rPr>
                <a:t>T</a:t>
              </a:r>
              <a:r>
                <a:rPr lang="en-GB" altLang="zh-TW" sz="2000" baseline="-25000" dirty="0">
                  <a:solidFill>
                    <a:schemeClr val="accent6">
                      <a:lumMod val="50000"/>
                    </a:schemeClr>
                  </a:solidFill>
                </a:rPr>
                <a:t>0</a:t>
              </a:r>
              <a:r>
                <a:rPr lang="en-GB" altLang="zh-TW" sz="2000" dirty="0">
                  <a:solidFill>
                    <a:schemeClr val="accent6">
                      <a:lumMod val="50000"/>
                    </a:schemeClr>
                  </a:solidFill>
                </a:rPr>
                <a:t> = 350</a:t>
              </a: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1" y="173051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High T</a:t>
            </a:r>
            <a:r>
              <a:rPr lang="en-US" sz="2000" baseline="-25000" dirty="0" smtClean="0">
                <a:solidFill>
                  <a:schemeClr val="accent6">
                    <a:lumMod val="75000"/>
                  </a:schemeClr>
                </a:solidFill>
              </a:rPr>
              <a:t>0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: moves X</a:t>
            </a:r>
            <a:r>
              <a:rPr lang="en-US" sz="2000" baseline="-25000" dirty="0" smtClean="0">
                <a:solidFill>
                  <a:schemeClr val="accent6">
                    <a:lumMod val="75000"/>
                  </a:schemeClr>
                </a:solidFill>
              </a:rPr>
              <a:t>A,EB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 line to the right. 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</a:rPr>
              <a:t>Rxn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 reaches equilibrium fast, but low X</a:t>
            </a:r>
            <a:r>
              <a:rPr lang="en-US" sz="2000" baseline="-25000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2340114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altLang="zh-TW" sz="2000" dirty="0" smtClean="0">
                <a:solidFill>
                  <a:srgbClr val="006600"/>
                </a:solidFill>
              </a:rPr>
              <a:t>Low T</a:t>
            </a:r>
            <a:r>
              <a:rPr lang="en-GB" altLang="zh-TW" sz="2000" baseline="-25000" dirty="0" smtClean="0">
                <a:solidFill>
                  <a:srgbClr val="006600"/>
                </a:solidFill>
              </a:rPr>
              <a:t>0</a:t>
            </a:r>
            <a:r>
              <a:rPr lang="en-GB" altLang="zh-TW" sz="2000" dirty="0" smtClean="0">
                <a:solidFill>
                  <a:srgbClr val="006600"/>
                </a:solidFill>
              </a:rPr>
              <a:t> would give high </a:t>
            </a:r>
            <a:r>
              <a:rPr lang="en-GB" altLang="zh-TW" sz="2000" dirty="0" err="1" smtClean="0">
                <a:solidFill>
                  <a:srgbClr val="006600"/>
                </a:solidFill>
              </a:rPr>
              <a:t>X</a:t>
            </a:r>
            <a:r>
              <a:rPr lang="en-GB" altLang="zh-TW" sz="2000" baseline="-25000" dirty="0" err="1" smtClean="0">
                <a:solidFill>
                  <a:srgbClr val="006600"/>
                </a:solidFill>
              </a:rPr>
              <a:t>A,e</a:t>
            </a:r>
            <a:r>
              <a:rPr lang="en-GB" altLang="zh-TW" sz="2000" dirty="0" smtClean="0">
                <a:solidFill>
                  <a:srgbClr val="006600"/>
                </a:solidFill>
              </a:rPr>
              <a:t> but the specific reaction rate k is so small that most of the reactant passes through the reactor without reacting (never reach </a:t>
            </a:r>
            <a:r>
              <a:rPr lang="en-GB" altLang="zh-TW" sz="2000" dirty="0" err="1" smtClean="0">
                <a:solidFill>
                  <a:srgbClr val="006600"/>
                </a:solidFill>
              </a:rPr>
              <a:t>X</a:t>
            </a:r>
            <a:r>
              <a:rPr lang="en-GB" altLang="zh-TW" sz="2000" baseline="-25000" dirty="0" err="1" smtClean="0">
                <a:solidFill>
                  <a:srgbClr val="006600"/>
                </a:solidFill>
              </a:rPr>
              <a:t>A,e</a:t>
            </a:r>
            <a:r>
              <a:rPr lang="en-GB" altLang="zh-TW" sz="2000" dirty="0" smtClean="0">
                <a:solidFill>
                  <a:srgbClr val="006600"/>
                </a:solidFill>
              </a:rPr>
              <a:t>)</a:t>
            </a:r>
            <a:endParaRPr lang="en-GB" altLang="zh-TW" sz="2000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63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</a:t>
            </a:r>
            <a:r>
              <a:rPr lang="en-US" dirty="0" err="1" smtClean="0">
                <a:solidFill>
                  <a:schemeClr val="tx1"/>
                </a:solidFill>
              </a:rPr>
              <a:t>Interstage</a:t>
            </a:r>
            <a:r>
              <a:rPr lang="en-US" dirty="0" smtClean="0">
                <a:solidFill>
                  <a:schemeClr val="tx1"/>
                </a:solidFill>
              </a:rPr>
              <a:t> Cooling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" name="Group 76"/>
          <p:cNvGrpSpPr/>
          <p:nvPr/>
        </p:nvGrpSpPr>
        <p:grpSpPr>
          <a:xfrm>
            <a:off x="304800" y="2112668"/>
            <a:ext cx="8372540" cy="4476540"/>
            <a:chOff x="385730" y="1898472"/>
            <a:chExt cx="8372540" cy="4774974"/>
          </a:xfrm>
        </p:grpSpPr>
        <p:grpSp>
          <p:nvGrpSpPr>
            <p:cNvPr id="3" name="Group 35"/>
            <p:cNvGrpSpPr/>
            <p:nvPr/>
          </p:nvGrpSpPr>
          <p:grpSpPr>
            <a:xfrm>
              <a:off x="838200" y="1898472"/>
              <a:ext cx="6548738" cy="4056602"/>
              <a:chOff x="838200" y="2355672"/>
              <a:chExt cx="6548738" cy="4056602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1777512" y="2470951"/>
                <a:ext cx="5609426" cy="3941323"/>
                <a:chOff x="1314" y="644"/>
                <a:chExt cx="2840" cy="2061"/>
              </a:xfrm>
            </p:grpSpPr>
            <p:sp>
              <p:nvSpPr>
                <p:cNvPr id="76815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1753" y="644"/>
                  <a:ext cx="1" cy="184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816" name="Freeform 4"/>
                <p:cNvSpPr>
                  <a:spLocks/>
                </p:cNvSpPr>
                <p:nvPr/>
              </p:nvSpPr>
              <p:spPr bwMode="auto">
                <a:xfrm>
                  <a:off x="1753" y="833"/>
                  <a:ext cx="1940" cy="1666"/>
                </a:xfrm>
                <a:custGeom>
                  <a:avLst/>
                  <a:gdLst>
                    <a:gd name="T0" fmla="*/ 0 w 1940"/>
                    <a:gd name="T1" fmla="*/ 21 h 1666"/>
                    <a:gd name="T2" fmla="*/ 351 w 1940"/>
                    <a:gd name="T3" fmla="*/ 21 h 1666"/>
                    <a:gd name="T4" fmla="*/ 779 w 1940"/>
                    <a:gd name="T5" fmla="*/ 52 h 1666"/>
                    <a:gd name="T6" fmla="*/ 1075 w 1940"/>
                    <a:gd name="T7" fmla="*/ 333 h 1666"/>
                    <a:gd name="T8" fmla="*/ 1286 w 1940"/>
                    <a:gd name="T9" fmla="*/ 699 h 1666"/>
                    <a:gd name="T10" fmla="*/ 1488 w 1940"/>
                    <a:gd name="T11" fmla="*/ 1065 h 1666"/>
                    <a:gd name="T12" fmla="*/ 1714 w 1940"/>
                    <a:gd name="T13" fmla="*/ 1502 h 1666"/>
                    <a:gd name="T14" fmla="*/ 1831 w 1940"/>
                    <a:gd name="T15" fmla="*/ 1627 h 1666"/>
                    <a:gd name="T16" fmla="*/ 1940 w 1940"/>
                    <a:gd name="T17" fmla="*/ 1666 h 16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940"/>
                    <a:gd name="T28" fmla="*/ 0 h 1666"/>
                    <a:gd name="T29" fmla="*/ 1940 w 1940"/>
                    <a:gd name="T30" fmla="*/ 1666 h 166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940" h="1666">
                      <a:moveTo>
                        <a:pt x="0" y="21"/>
                      </a:moveTo>
                      <a:cubicBezTo>
                        <a:pt x="110" y="18"/>
                        <a:pt x="221" y="16"/>
                        <a:pt x="351" y="21"/>
                      </a:cubicBezTo>
                      <a:cubicBezTo>
                        <a:pt x="481" y="26"/>
                        <a:pt x="658" y="0"/>
                        <a:pt x="779" y="52"/>
                      </a:cubicBezTo>
                      <a:cubicBezTo>
                        <a:pt x="900" y="104"/>
                        <a:pt x="990" y="225"/>
                        <a:pt x="1075" y="333"/>
                      </a:cubicBezTo>
                      <a:cubicBezTo>
                        <a:pt x="1160" y="441"/>
                        <a:pt x="1217" y="577"/>
                        <a:pt x="1286" y="699"/>
                      </a:cubicBezTo>
                      <a:cubicBezTo>
                        <a:pt x="1355" y="821"/>
                        <a:pt x="1417" y="931"/>
                        <a:pt x="1488" y="1065"/>
                      </a:cubicBezTo>
                      <a:cubicBezTo>
                        <a:pt x="1559" y="1199"/>
                        <a:pt x="1657" y="1408"/>
                        <a:pt x="1714" y="1502"/>
                      </a:cubicBezTo>
                      <a:cubicBezTo>
                        <a:pt x="1771" y="1596"/>
                        <a:pt x="1793" y="1600"/>
                        <a:pt x="1831" y="1627"/>
                      </a:cubicBezTo>
                      <a:cubicBezTo>
                        <a:pt x="1869" y="1654"/>
                        <a:pt x="1904" y="1660"/>
                        <a:pt x="1940" y="1666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817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1314" y="687"/>
                  <a:ext cx="296" cy="20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GB" altLang="zh-TW" sz="2000" dirty="0"/>
                    <a:t>X</a:t>
                  </a:r>
                  <a:r>
                    <a:rPr lang="en-GB" altLang="zh-TW" sz="2000" baseline="-25000" dirty="0"/>
                    <a:t>EB</a:t>
                  </a:r>
                  <a:endParaRPr lang="en-GB" altLang="zh-TW" sz="2000" dirty="0"/>
                </a:p>
              </p:txBody>
            </p:sp>
            <p:sp>
              <p:nvSpPr>
                <p:cNvPr id="76818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3269" y="2496"/>
                  <a:ext cx="233" cy="20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GB" altLang="zh-TW" sz="2000" dirty="0"/>
                    <a:t>T</a:t>
                  </a:r>
                </a:p>
              </p:txBody>
            </p:sp>
            <p:sp>
              <p:nvSpPr>
                <p:cNvPr id="76814" name="Line 2"/>
                <p:cNvSpPr>
                  <a:spLocks noChangeShapeType="1"/>
                </p:cNvSpPr>
                <p:nvPr/>
              </p:nvSpPr>
              <p:spPr bwMode="auto">
                <a:xfrm>
                  <a:off x="1761" y="2491"/>
                  <a:ext cx="2393" cy="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6804" name="Line 9"/>
              <p:cNvSpPr>
                <a:spLocks noChangeShapeType="1"/>
              </p:cNvSpPr>
              <p:nvPr/>
            </p:nvSpPr>
            <p:spPr bwMode="auto">
              <a:xfrm flipH="1">
                <a:off x="3538904" y="5173704"/>
                <a:ext cx="2022231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05" name="Line 10"/>
              <p:cNvSpPr>
                <a:spLocks noChangeShapeType="1"/>
              </p:cNvSpPr>
              <p:nvPr/>
            </p:nvSpPr>
            <p:spPr bwMode="auto">
              <a:xfrm flipV="1">
                <a:off x="3533043" y="4306930"/>
                <a:ext cx="1298331" cy="866775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06" name="Line 11"/>
              <p:cNvSpPr>
                <a:spLocks noChangeShapeType="1"/>
              </p:cNvSpPr>
              <p:nvPr/>
            </p:nvSpPr>
            <p:spPr bwMode="auto">
              <a:xfrm flipV="1">
                <a:off x="3503735" y="3695742"/>
                <a:ext cx="956896" cy="641350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08" name="Line 13"/>
              <p:cNvSpPr>
                <a:spLocks noChangeShapeType="1"/>
              </p:cNvSpPr>
              <p:nvPr/>
            </p:nvSpPr>
            <p:spPr bwMode="auto">
              <a:xfrm flipH="1">
                <a:off x="3505200" y="4329154"/>
                <a:ext cx="1301262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09" name="Line 14"/>
              <p:cNvSpPr>
                <a:spLocks noChangeShapeType="1"/>
              </p:cNvSpPr>
              <p:nvPr/>
            </p:nvSpPr>
            <p:spPr bwMode="auto">
              <a:xfrm flipH="1">
                <a:off x="3550627" y="3698916"/>
                <a:ext cx="902677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12" name="Line 17"/>
              <p:cNvSpPr>
                <a:spLocks noChangeShapeType="1"/>
              </p:cNvSpPr>
              <p:nvPr/>
            </p:nvSpPr>
            <p:spPr bwMode="auto">
              <a:xfrm flipH="1">
                <a:off x="2637692" y="3169897"/>
                <a:ext cx="173736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13" name="Text Box 18"/>
              <p:cNvSpPr txBox="1">
                <a:spLocks noChangeArrowheads="1"/>
              </p:cNvSpPr>
              <p:nvPr/>
            </p:nvSpPr>
            <p:spPr bwMode="auto">
              <a:xfrm>
                <a:off x="838200" y="3116303"/>
                <a:ext cx="1787669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altLang="zh-TW" sz="1800" dirty="0"/>
                  <a:t>final conversion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6324600" y="4489271"/>
                <a:ext cx="84029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sz="2000" baseline="-25000" dirty="0" smtClean="0">
                    <a:solidFill>
                      <a:srgbClr val="FF0000"/>
                    </a:solidFill>
                  </a:rPr>
                  <a:t>A,EB1</a:t>
                </a:r>
                <a:endParaRPr lang="en-US" sz="2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3796860" y="4847882"/>
                <a:ext cx="178766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altLang="zh-TW" dirty="0" smtClean="0">
                    <a:solidFill>
                      <a:srgbClr val="0000FF"/>
                    </a:solidFill>
                  </a:rPr>
                  <a:t>cooling process</a:t>
                </a:r>
                <a:endParaRPr lang="en-GB" altLang="zh-TW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23" name="Line 8"/>
              <p:cNvSpPr>
                <a:spLocks noChangeShapeType="1"/>
              </p:cNvSpPr>
              <p:nvPr/>
            </p:nvSpPr>
            <p:spPr bwMode="auto">
              <a:xfrm flipV="1">
                <a:off x="4724400" y="3803472"/>
                <a:ext cx="914400" cy="58239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Line 8"/>
              <p:cNvSpPr>
                <a:spLocks noChangeShapeType="1"/>
              </p:cNvSpPr>
              <p:nvPr/>
            </p:nvSpPr>
            <p:spPr bwMode="auto">
              <a:xfrm flipV="1">
                <a:off x="4267200" y="3235911"/>
                <a:ext cx="914400" cy="58239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Line 10"/>
              <p:cNvSpPr>
                <a:spLocks noChangeShapeType="1"/>
              </p:cNvSpPr>
              <p:nvPr/>
            </p:nvSpPr>
            <p:spPr bwMode="auto">
              <a:xfrm flipV="1">
                <a:off x="4298730" y="5154052"/>
                <a:ext cx="1298331" cy="866775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Line 8"/>
              <p:cNvSpPr>
                <a:spLocks noChangeShapeType="1"/>
              </p:cNvSpPr>
              <p:nvPr/>
            </p:nvSpPr>
            <p:spPr bwMode="auto">
              <a:xfrm flipV="1">
                <a:off x="5410200" y="4627180"/>
                <a:ext cx="914400" cy="58239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Line 11"/>
              <p:cNvSpPr>
                <a:spLocks noChangeShapeType="1"/>
              </p:cNvSpPr>
              <p:nvPr/>
            </p:nvSpPr>
            <p:spPr bwMode="auto">
              <a:xfrm flipV="1">
                <a:off x="3581400" y="3117671"/>
                <a:ext cx="838200" cy="565150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8"/>
              <p:cNvSpPr>
                <a:spLocks noChangeShapeType="1"/>
              </p:cNvSpPr>
              <p:nvPr/>
            </p:nvSpPr>
            <p:spPr bwMode="auto">
              <a:xfrm flipV="1">
                <a:off x="4330260" y="2586902"/>
                <a:ext cx="914400" cy="58239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5638800" y="3574872"/>
                <a:ext cx="84029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sz="2000" baseline="-25000" dirty="0" smtClean="0">
                    <a:solidFill>
                      <a:srgbClr val="FF0000"/>
                    </a:solidFill>
                  </a:rPr>
                  <a:t>A,EB2</a:t>
                </a:r>
                <a:endParaRPr lang="en-US" sz="2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181600" y="2965272"/>
                <a:ext cx="84029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sz="2000" baseline="-25000" dirty="0" smtClean="0">
                    <a:solidFill>
                      <a:srgbClr val="FF0000"/>
                    </a:solidFill>
                  </a:rPr>
                  <a:t>A,EB3</a:t>
                </a:r>
                <a:endParaRPr lang="en-US" sz="20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5181600" y="2355672"/>
                <a:ext cx="84029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sz="2000" baseline="-25000" dirty="0" smtClean="0">
                    <a:solidFill>
                      <a:srgbClr val="FF0000"/>
                    </a:solidFill>
                  </a:rPr>
                  <a:t>A,EB4</a:t>
                </a:r>
                <a:endParaRPr lang="en-US" sz="2000" dirty="0" smtClean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Group 75"/>
            <p:cNvGrpSpPr/>
            <p:nvPr/>
          </p:nvGrpSpPr>
          <p:grpSpPr>
            <a:xfrm>
              <a:off x="385730" y="5671234"/>
              <a:ext cx="8372540" cy="1002212"/>
              <a:chOff x="-21020" y="5671234"/>
              <a:chExt cx="8372540" cy="1002212"/>
            </a:xfrm>
          </p:grpSpPr>
          <p:sp>
            <p:nvSpPr>
              <p:cNvPr id="38" name="TextBox 37"/>
              <p:cNvSpPr txBox="1"/>
              <p:nvPr/>
            </p:nvSpPr>
            <p:spPr>
              <a:xfrm>
                <a:off x="-21020" y="6055246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T</a:t>
                </a:r>
                <a:r>
                  <a:rPr lang="en-US" sz="2000" baseline="-25000" dirty="0" smtClean="0"/>
                  <a:t>0</a:t>
                </a:r>
                <a:endParaRPr lang="en-US" sz="2000" dirty="0" smtClean="0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7056120" y="6140046"/>
                <a:ext cx="1295400" cy="381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Reactor 4</a:t>
                </a:r>
                <a:endParaRPr lang="en-US" dirty="0"/>
              </a:p>
            </p:txBody>
          </p:sp>
          <p:sp>
            <p:nvSpPr>
              <p:cNvPr id="40" name="Freeform 39"/>
              <p:cNvSpPr/>
              <p:nvPr/>
            </p:nvSpPr>
            <p:spPr>
              <a:xfrm>
                <a:off x="2036380" y="6330546"/>
                <a:ext cx="274320" cy="0"/>
              </a:xfrm>
              <a:custGeom>
                <a:avLst/>
                <a:gdLst>
                  <a:gd name="connsiteX0" fmla="*/ 0 w 567559"/>
                  <a:gd name="connsiteY0" fmla="*/ 0 h 0"/>
                  <a:gd name="connsiteX1" fmla="*/ 567559 w 567559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7559">
                    <a:moveTo>
                      <a:pt x="0" y="0"/>
                    </a:moveTo>
                    <a:lnTo>
                      <a:pt x="567559" y="0"/>
                    </a:lnTo>
                  </a:path>
                </a:pathLst>
              </a:cu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reeform 40"/>
              <p:cNvSpPr/>
              <p:nvPr/>
            </p:nvSpPr>
            <p:spPr>
              <a:xfrm>
                <a:off x="2645980" y="6330546"/>
                <a:ext cx="228600" cy="0"/>
              </a:xfrm>
              <a:custGeom>
                <a:avLst/>
                <a:gdLst>
                  <a:gd name="connsiteX0" fmla="*/ 0 w 567559"/>
                  <a:gd name="connsiteY0" fmla="*/ 0 h 0"/>
                  <a:gd name="connsiteX1" fmla="*/ 567559 w 567559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7559">
                    <a:moveTo>
                      <a:pt x="0" y="0"/>
                    </a:moveTo>
                    <a:lnTo>
                      <a:pt x="567559" y="0"/>
                    </a:lnTo>
                  </a:path>
                </a:pathLst>
              </a:cu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792480" y="6140046"/>
                <a:ext cx="1295400" cy="381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Reactor 1</a:t>
                </a:r>
                <a:endParaRPr lang="en-US" dirty="0"/>
              </a:p>
            </p:txBody>
          </p:sp>
          <p:sp>
            <p:nvSpPr>
              <p:cNvPr id="37" name="Freeform 36"/>
              <p:cNvSpPr/>
              <p:nvPr/>
            </p:nvSpPr>
            <p:spPr>
              <a:xfrm>
                <a:off x="357349" y="6330546"/>
                <a:ext cx="457200" cy="0"/>
              </a:xfrm>
              <a:custGeom>
                <a:avLst/>
                <a:gdLst>
                  <a:gd name="connsiteX0" fmla="*/ 0 w 567559"/>
                  <a:gd name="connsiteY0" fmla="*/ 0 h 0"/>
                  <a:gd name="connsiteX1" fmla="*/ 567559 w 567559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7559">
                    <a:moveTo>
                      <a:pt x="0" y="0"/>
                    </a:moveTo>
                    <a:lnTo>
                      <a:pt x="567559" y="0"/>
                    </a:lnTo>
                  </a:path>
                </a:pathLst>
              </a:cu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" name="Group 55"/>
              <p:cNvGrpSpPr/>
              <p:nvPr/>
            </p:nvGrpSpPr>
            <p:grpSpPr>
              <a:xfrm>
                <a:off x="2133600" y="6032319"/>
                <a:ext cx="533400" cy="641127"/>
                <a:chOff x="2133600" y="6032319"/>
                <a:chExt cx="533400" cy="641127"/>
              </a:xfrm>
            </p:grpSpPr>
            <p:sp>
              <p:nvSpPr>
                <p:cNvPr id="39" name="Oval 38"/>
                <p:cNvSpPr/>
                <p:nvPr/>
              </p:nvSpPr>
              <p:spPr>
                <a:xfrm>
                  <a:off x="2286000" y="6147666"/>
                  <a:ext cx="365760" cy="365760"/>
                </a:xfrm>
                <a:prstGeom prst="ellipse">
                  <a:avLst/>
                </a:prstGeom>
                <a:noFill/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7" name="Straight Connector 46"/>
                <p:cNvCxnSpPr/>
                <p:nvPr/>
              </p:nvCxnSpPr>
              <p:spPr>
                <a:xfrm rot="5400000" flipH="1" flipV="1">
                  <a:off x="2112580" y="6358136"/>
                  <a:ext cx="336330" cy="2942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/>
                <p:cNvCxnSpPr/>
                <p:nvPr/>
              </p:nvCxnSpPr>
              <p:spPr>
                <a:xfrm rot="16200000" flipH="1">
                  <a:off x="2379280" y="6417880"/>
                  <a:ext cx="107730" cy="1051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 rot="5400000" flipH="1" flipV="1">
                  <a:off x="2346435" y="6124284"/>
                  <a:ext cx="412530" cy="228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7" name="Freeform 56"/>
              <p:cNvSpPr/>
              <p:nvPr/>
            </p:nvSpPr>
            <p:spPr>
              <a:xfrm>
                <a:off x="4148960" y="6330546"/>
                <a:ext cx="274320" cy="0"/>
              </a:xfrm>
              <a:custGeom>
                <a:avLst/>
                <a:gdLst>
                  <a:gd name="connsiteX0" fmla="*/ 0 w 567559"/>
                  <a:gd name="connsiteY0" fmla="*/ 0 h 0"/>
                  <a:gd name="connsiteX1" fmla="*/ 567559 w 567559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7559">
                    <a:moveTo>
                      <a:pt x="0" y="0"/>
                    </a:moveTo>
                    <a:lnTo>
                      <a:pt x="567559" y="0"/>
                    </a:lnTo>
                  </a:path>
                </a:pathLst>
              </a:cu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" name="Group 58"/>
              <p:cNvGrpSpPr/>
              <p:nvPr/>
            </p:nvGrpSpPr>
            <p:grpSpPr>
              <a:xfrm>
                <a:off x="4246180" y="6032319"/>
                <a:ext cx="533400" cy="641127"/>
                <a:chOff x="2133600" y="6032319"/>
                <a:chExt cx="533400" cy="641127"/>
              </a:xfrm>
            </p:grpSpPr>
            <p:sp>
              <p:nvSpPr>
                <p:cNvPr id="60" name="Oval 59"/>
                <p:cNvSpPr/>
                <p:nvPr/>
              </p:nvSpPr>
              <p:spPr>
                <a:xfrm>
                  <a:off x="2286000" y="6147666"/>
                  <a:ext cx="365760" cy="365760"/>
                </a:xfrm>
                <a:prstGeom prst="ellipse">
                  <a:avLst/>
                </a:prstGeom>
                <a:noFill/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1" name="Straight Connector 60"/>
                <p:cNvCxnSpPr/>
                <p:nvPr/>
              </p:nvCxnSpPr>
              <p:spPr>
                <a:xfrm rot="5400000" flipH="1" flipV="1">
                  <a:off x="2112580" y="6358136"/>
                  <a:ext cx="336330" cy="2942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 rot="16200000" flipH="1">
                  <a:off x="2379280" y="6417880"/>
                  <a:ext cx="107730" cy="1051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 rot="5400000" flipH="1" flipV="1">
                  <a:off x="2346435" y="6124284"/>
                  <a:ext cx="412530" cy="228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4" name="Freeform 63"/>
              <p:cNvSpPr/>
              <p:nvPr/>
            </p:nvSpPr>
            <p:spPr>
              <a:xfrm>
                <a:off x="6240520" y="6348936"/>
                <a:ext cx="274320" cy="0"/>
              </a:xfrm>
              <a:custGeom>
                <a:avLst/>
                <a:gdLst>
                  <a:gd name="connsiteX0" fmla="*/ 0 w 567559"/>
                  <a:gd name="connsiteY0" fmla="*/ 0 h 0"/>
                  <a:gd name="connsiteX1" fmla="*/ 567559 w 567559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7559">
                    <a:moveTo>
                      <a:pt x="0" y="0"/>
                    </a:moveTo>
                    <a:lnTo>
                      <a:pt x="567559" y="0"/>
                    </a:lnTo>
                  </a:path>
                </a:pathLst>
              </a:cu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Freeform 64"/>
              <p:cNvSpPr/>
              <p:nvPr/>
            </p:nvSpPr>
            <p:spPr>
              <a:xfrm>
                <a:off x="6850120" y="6348936"/>
                <a:ext cx="228600" cy="0"/>
              </a:xfrm>
              <a:custGeom>
                <a:avLst/>
                <a:gdLst>
                  <a:gd name="connsiteX0" fmla="*/ 0 w 567559"/>
                  <a:gd name="connsiteY0" fmla="*/ 0 h 0"/>
                  <a:gd name="connsiteX1" fmla="*/ 567559 w 567559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7559">
                    <a:moveTo>
                      <a:pt x="0" y="0"/>
                    </a:moveTo>
                    <a:lnTo>
                      <a:pt x="567559" y="0"/>
                    </a:lnTo>
                  </a:path>
                </a:pathLst>
              </a:cu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" name="Group 65"/>
              <p:cNvGrpSpPr/>
              <p:nvPr/>
            </p:nvGrpSpPr>
            <p:grpSpPr>
              <a:xfrm>
                <a:off x="6327230" y="6032319"/>
                <a:ext cx="533400" cy="641127"/>
                <a:chOff x="2133600" y="6032319"/>
                <a:chExt cx="533400" cy="641127"/>
              </a:xfrm>
            </p:grpSpPr>
            <p:sp>
              <p:nvSpPr>
                <p:cNvPr id="67" name="Oval 66"/>
                <p:cNvSpPr/>
                <p:nvPr/>
              </p:nvSpPr>
              <p:spPr>
                <a:xfrm>
                  <a:off x="2286000" y="6147666"/>
                  <a:ext cx="365760" cy="365760"/>
                </a:xfrm>
                <a:prstGeom prst="ellipse">
                  <a:avLst/>
                </a:prstGeom>
                <a:noFill/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8" name="Straight Connector 67"/>
                <p:cNvCxnSpPr/>
                <p:nvPr/>
              </p:nvCxnSpPr>
              <p:spPr>
                <a:xfrm rot="5400000" flipH="1" flipV="1">
                  <a:off x="2112580" y="6358136"/>
                  <a:ext cx="336330" cy="2942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/>
                <p:cNvCxnSpPr/>
                <p:nvPr/>
              </p:nvCxnSpPr>
              <p:spPr>
                <a:xfrm rot="16200000" flipH="1">
                  <a:off x="2379280" y="6417880"/>
                  <a:ext cx="107730" cy="1051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/>
                <p:cNvCxnSpPr/>
                <p:nvPr/>
              </p:nvCxnSpPr>
              <p:spPr>
                <a:xfrm rot="5400000" flipH="1" flipV="1">
                  <a:off x="2346435" y="6124284"/>
                  <a:ext cx="412530" cy="228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1" name="TextBox 70"/>
              <p:cNvSpPr txBox="1"/>
              <p:nvPr/>
            </p:nvSpPr>
            <p:spPr>
              <a:xfrm>
                <a:off x="1752600" y="5671234"/>
                <a:ext cx="152638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00FF"/>
                    </a:solidFill>
                  </a:rPr>
                  <a:t>Cooling, C1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4301360" y="5694459"/>
                <a:ext cx="5132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00FF"/>
                    </a:solidFill>
                  </a:rPr>
                  <a:t>C2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6400800" y="5694459"/>
                <a:ext cx="51328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00FF"/>
                    </a:solidFill>
                  </a:rPr>
                  <a:t>C3</a:t>
                </a: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4968240" y="6140046"/>
                <a:ext cx="1295400" cy="381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Reactor 3</a:t>
                </a:r>
                <a:endParaRPr lang="en-US" dirty="0"/>
              </a:p>
            </p:txBody>
          </p:sp>
          <p:sp>
            <p:nvSpPr>
              <p:cNvPr id="58" name="Freeform 57"/>
              <p:cNvSpPr/>
              <p:nvPr/>
            </p:nvSpPr>
            <p:spPr>
              <a:xfrm>
                <a:off x="4758560" y="6330546"/>
                <a:ext cx="228600" cy="0"/>
              </a:xfrm>
              <a:custGeom>
                <a:avLst/>
                <a:gdLst>
                  <a:gd name="connsiteX0" fmla="*/ 0 w 567559"/>
                  <a:gd name="connsiteY0" fmla="*/ 0 h 0"/>
                  <a:gd name="connsiteX1" fmla="*/ 567559 w 567559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67559">
                    <a:moveTo>
                      <a:pt x="0" y="0"/>
                    </a:moveTo>
                    <a:lnTo>
                      <a:pt x="567559" y="0"/>
                    </a:lnTo>
                  </a:path>
                </a:pathLst>
              </a:custGeom>
              <a:ln w="3810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80360" y="6140046"/>
                <a:ext cx="1295400" cy="381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Reactor 2</a:t>
                </a:r>
                <a:endParaRPr lang="en-US" dirty="0"/>
              </a:p>
            </p:txBody>
          </p:sp>
        </p:grpSp>
        <p:sp>
          <p:nvSpPr>
            <p:cNvPr id="74" name="TextBox 73"/>
            <p:cNvSpPr txBox="1"/>
            <p:nvPr/>
          </p:nvSpPr>
          <p:spPr>
            <a:xfrm>
              <a:off x="6786530" y="2885441"/>
              <a:ext cx="167639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Each reactor operates adiabatically</a:t>
              </a:r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228600" y="884256"/>
            <a:ext cx="891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6688" indent="-166688">
              <a:buFont typeface="Arial" pitchFamily="34" charset="0"/>
              <a:buChar char="•"/>
            </a:pPr>
            <a:r>
              <a:rPr lang="en-US" sz="2000" dirty="0" smtClean="0"/>
              <a:t>Adiabatic operation of each reactor simplifies the energy balance</a:t>
            </a:r>
          </a:p>
          <a:p>
            <a:pPr marL="166688" indent="-166688">
              <a:buFont typeface="Arial" pitchFamily="34" charset="0"/>
              <a:buChar char="•"/>
            </a:pPr>
            <a:r>
              <a:rPr lang="en-US" sz="2000" dirty="0" smtClean="0"/>
              <a:t>Higher feed temp- reaction reaches equilibrium quickly but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A,e</a:t>
            </a:r>
            <a:r>
              <a:rPr lang="en-US" sz="2000" dirty="0" smtClean="0"/>
              <a:t> is low</a:t>
            </a:r>
          </a:p>
          <a:p>
            <a:pPr marL="166688" indent="-166688">
              <a:buFont typeface="Arial" pitchFamily="34" charset="0"/>
              <a:buChar char="•"/>
            </a:pPr>
            <a:r>
              <a:rPr lang="en-US" sz="2000" dirty="0" smtClean="0"/>
              <a:t>Lower feed temp- higher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A,e</a:t>
            </a:r>
            <a:r>
              <a:rPr lang="en-US" sz="2000" dirty="0" smtClean="0"/>
              <a:t> but reaction rate is too slow to be practical</a:t>
            </a:r>
          </a:p>
          <a:p>
            <a:pPr marL="166688" indent="-166688">
              <a:buFont typeface="Arial" pitchFamily="34" charset="0"/>
              <a:buChar char="•"/>
            </a:pPr>
            <a:r>
              <a:rPr lang="en-US" sz="2000" dirty="0" smtClean="0"/>
              <a:t>Cooling between reactors shifts X</a:t>
            </a:r>
            <a:r>
              <a:rPr lang="en-US" sz="2000" baseline="-25000" dirty="0" smtClean="0"/>
              <a:t>A,EB</a:t>
            </a:r>
            <a:r>
              <a:rPr lang="en-US" sz="2000" dirty="0" smtClean="0"/>
              <a:t> line to the left, increasing X</a:t>
            </a:r>
            <a:r>
              <a:rPr lang="en-US" sz="2000" baseline="-25000" dirty="0" smtClean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6725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3"/>
          <p:cNvSpPr txBox="1">
            <a:spLocks noChangeArrowheads="1"/>
          </p:cNvSpPr>
          <p:nvPr/>
        </p:nvSpPr>
        <p:spPr bwMode="auto">
          <a:xfrm>
            <a:off x="342900" y="990600"/>
            <a:ext cx="845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kumimoji="1" lang="en-GB" altLang="zh-TW" sz="2000" dirty="0"/>
              <a:t>The equilibrium conversion increases with </a:t>
            </a:r>
            <a:r>
              <a:rPr kumimoji="1" lang="en-GB" altLang="zh-TW" sz="2000" dirty="0" smtClean="0"/>
              <a:t>increasing temperature, so use </a:t>
            </a:r>
            <a:r>
              <a:rPr kumimoji="1" lang="en-GB" altLang="zh-TW" sz="2000" u="sng" dirty="0" err="1" smtClean="0"/>
              <a:t>interstage</a:t>
            </a:r>
            <a:r>
              <a:rPr kumimoji="1" lang="en-GB" altLang="zh-TW" sz="2000" u="sng" dirty="0" smtClean="0"/>
              <a:t> heating </a:t>
            </a:r>
            <a:r>
              <a:rPr kumimoji="1" lang="en-GB" altLang="zh-TW" sz="2000" dirty="0" smtClean="0"/>
              <a:t>to increase the conversion</a:t>
            </a:r>
            <a:endParaRPr kumimoji="1" lang="en-GB" altLang="zh-TW" sz="2000" dirty="0"/>
          </a:p>
        </p:txBody>
      </p:sp>
      <p:sp>
        <p:nvSpPr>
          <p:cNvPr id="77827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Endothermic Reactions</a:t>
            </a:r>
          </a:p>
        </p:txBody>
      </p:sp>
      <p:sp>
        <p:nvSpPr>
          <p:cNvPr id="77828" name="Line 28"/>
          <p:cNvSpPr>
            <a:spLocks noChangeShapeType="1"/>
          </p:cNvSpPr>
          <p:nvPr/>
        </p:nvSpPr>
        <p:spPr bwMode="auto">
          <a:xfrm>
            <a:off x="2521928" y="6092825"/>
            <a:ext cx="4727331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9" name="Line 29"/>
          <p:cNvSpPr>
            <a:spLocks noChangeShapeType="1"/>
          </p:cNvSpPr>
          <p:nvPr/>
        </p:nvSpPr>
        <p:spPr bwMode="auto">
          <a:xfrm flipV="1">
            <a:off x="2507274" y="2560639"/>
            <a:ext cx="1465" cy="35321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0" name="Text Box 31"/>
          <p:cNvSpPr txBox="1">
            <a:spLocks noChangeArrowheads="1"/>
          </p:cNvSpPr>
          <p:nvPr/>
        </p:nvSpPr>
        <p:spPr bwMode="auto">
          <a:xfrm>
            <a:off x="1639766" y="2643188"/>
            <a:ext cx="5437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/>
              <a:t>X</a:t>
            </a:r>
            <a:r>
              <a:rPr lang="en-GB" altLang="zh-TW" baseline="-25000"/>
              <a:t>EB</a:t>
            </a:r>
            <a:endParaRPr lang="en-GB" altLang="zh-TW"/>
          </a:p>
        </p:txBody>
      </p:sp>
      <p:sp>
        <p:nvSpPr>
          <p:cNvPr id="77831" name="Text Box 32"/>
          <p:cNvSpPr txBox="1">
            <a:spLocks noChangeArrowheads="1"/>
          </p:cNvSpPr>
          <p:nvPr/>
        </p:nvSpPr>
        <p:spPr bwMode="auto">
          <a:xfrm>
            <a:off x="6840416" y="6159500"/>
            <a:ext cx="4601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zh-TW"/>
              <a:t>T</a:t>
            </a:r>
          </a:p>
        </p:txBody>
      </p:sp>
      <p:sp>
        <p:nvSpPr>
          <p:cNvPr id="77832" name="Freeform 33"/>
          <p:cNvSpPr>
            <a:spLocks/>
          </p:cNvSpPr>
          <p:nvPr/>
        </p:nvSpPr>
        <p:spPr bwMode="auto">
          <a:xfrm>
            <a:off x="2511669" y="2994025"/>
            <a:ext cx="4419600" cy="3111500"/>
          </a:xfrm>
          <a:custGeom>
            <a:avLst/>
            <a:gdLst>
              <a:gd name="T0" fmla="*/ 0 w 3016"/>
              <a:gd name="T1" fmla="*/ 3105150 h 1960"/>
              <a:gd name="T2" fmla="*/ 531813 w 3016"/>
              <a:gd name="T3" fmla="*/ 3006725 h 1960"/>
              <a:gd name="T4" fmla="*/ 1200150 w 3016"/>
              <a:gd name="T5" fmla="*/ 2474913 h 1960"/>
              <a:gd name="T6" fmla="*/ 1979613 w 3016"/>
              <a:gd name="T7" fmla="*/ 1719263 h 1960"/>
              <a:gd name="T8" fmla="*/ 2671762 w 3016"/>
              <a:gd name="T9" fmla="*/ 1001713 h 1960"/>
              <a:gd name="T10" fmla="*/ 3340100 w 3016"/>
              <a:gd name="T11" fmla="*/ 358775 h 1960"/>
              <a:gd name="T12" fmla="*/ 4292600 w 3016"/>
              <a:gd name="T13" fmla="*/ 85725 h 1960"/>
              <a:gd name="T14" fmla="*/ 4787900 w 3016"/>
              <a:gd name="T15" fmla="*/ 0 h 196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16"/>
              <a:gd name="T25" fmla="*/ 0 h 1960"/>
              <a:gd name="T26" fmla="*/ 3016 w 3016"/>
              <a:gd name="T27" fmla="*/ 1960 h 196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16" h="1960">
                <a:moveTo>
                  <a:pt x="0" y="1956"/>
                </a:moveTo>
                <a:cubicBezTo>
                  <a:pt x="104" y="1958"/>
                  <a:pt x="209" y="1960"/>
                  <a:pt x="335" y="1894"/>
                </a:cubicBezTo>
                <a:cubicBezTo>
                  <a:pt x="461" y="1828"/>
                  <a:pt x="604" y="1694"/>
                  <a:pt x="756" y="1559"/>
                </a:cubicBezTo>
                <a:cubicBezTo>
                  <a:pt x="908" y="1424"/>
                  <a:pt x="1093" y="1238"/>
                  <a:pt x="1247" y="1083"/>
                </a:cubicBezTo>
                <a:cubicBezTo>
                  <a:pt x="1401" y="928"/>
                  <a:pt x="1540" y="774"/>
                  <a:pt x="1683" y="631"/>
                </a:cubicBezTo>
                <a:cubicBezTo>
                  <a:pt x="1826" y="488"/>
                  <a:pt x="1934" y="322"/>
                  <a:pt x="2104" y="226"/>
                </a:cubicBezTo>
                <a:cubicBezTo>
                  <a:pt x="2274" y="130"/>
                  <a:pt x="2552" y="92"/>
                  <a:pt x="2704" y="54"/>
                </a:cubicBezTo>
                <a:cubicBezTo>
                  <a:pt x="2856" y="16"/>
                  <a:pt x="2964" y="9"/>
                  <a:pt x="3016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3" name="Line 34"/>
          <p:cNvSpPr>
            <a:spLocks noChangeShapeType="1"/>
          </p:cNvSpPr>
          <p:nvPr/>
        </p:nvSpPr>
        <p:spPr bwMode="auto">
          <a:xfrm flipH="1" flipV="1">
            <a:off x="4681905" y="5492751"/>
            <a:ext cx="1666142" cy="6191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4" name="Line 35"/>
          <p:cNvSpPr>
            <a:spLocks noChangeShapeType="1"/>
          </p:cNvSpPr>
          <p:nvPr/>
        </p:nvSpPr>
        <p:spPr bwMode="auto">
          <a:xfrm>
            <a:off x="4749312" y="5492750"/>
            <a:ext cx="1655885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5" name="Line 36"/>
          <p:cNvSpPr>
            <a:spLocks noChangeShapeType="1"/>
          </p:cNvSpPr>
          <p:nvPr/>
        </p:nvSpPr>
        <p:spPr bwMode="auto">
          <a:xfrm flipH="1" flipV="1">
            <a:off x="5023338" y="4886326"/>
            <a:ext cx="1359877" cy="6064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6" name="Line 37"/>
          <p:cNvSpPr>
            <a:spLocks noChangeShapeType="1"/>
          </p:cNvSpPr>
          <p:nvPr/>
        </p:nvSpPr>
        <p:spPr bwMode="auto">
          <a:xfrm>
            <a:off x="5058508" y="4886325"/>
            <a:ext cx="1255835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7" name="Line 38"/>
          <p:cNvSpPr>
            <a:spLocks noChangeShapeType="1"/>
          </p:cNvSpPr>
          <p:nvPr/>
        </p:nvSpPr>
        <p:spPr bwMode="auto">
          <a:xfrm flipH="1" flipV="1">
            <a:off x="5377962" y="4305301"/>
            <a:ext cx="912935" cy="5683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8" name="Line 39"/>
          <p:cNvSpPr>
            <a:spLocks noChangeShapeType="1"/>
          </p:cNvSpPr>
          <p:nvPr/>
        </p:nvSpPr>
        <p:spPr bwMode="auto">
          <a:xfrm>
            <a:off x="5389684" y="4292600"/>
            <a:ext cx="867508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9" name="Line 40"/>
          <p:cNvSpPr>
            <a:spLocks noChangeShapeType="1"/>
          </p:cNvSpPr>
          <p:nvPr/>
        </p:nvSpPr>
        <p:spPr bwMode="auto">
          <a:xfrm flipH="1" flipV="1">
            <a:off x="5628543" y="3773488"/>
            <a:ext cx="616926" cy="5064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0" name="Line 41"/>
          <p:cNvSpPr>
            <a:spLocks noChangeShapeType="1"/>
          </p:cNvSpPr>
          <p:nvPr/>
        </p:nvSpPr>
        <p:spPr bwMode="auto">
          <a:xfrm flipH="1">
            <a:off x="2513135" y="3773489"/>
            <a:ext cx="3138854" cy="158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42" name="Text Box 43"/>
          <p:cNvSpPr txBox="1">
            <a:spLocks noChangeArrowheads="1"/>
          </p:cNvSpPr>
          <p:nvPr/>
        </p:nvSpPr>
        <p:spPr bwMode="auto">
          <a:xfrm>
            <a:off x="4191000" y="5159815"/>
            <a:ext cx="18133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altLang="zh-TW" dirty="0"/>
              <a:t>heating </a:t>
            </a:r>
            <a:r>
              <a:rPr lang="en-GB" altLang="zh-TW" dirty="0" smtClean="0"/>
              <a:t>process</a:t>
            </a:r>
            <a:endParaRPr lang="en-GB" altLang="zh-TW" dirty="0"/>
          </a:p>
        </p:txBody>
      </p:sp>
      <p:sp>
        <p:nvSpPr>
          <p:cNvPr id="77843" name="Text Box 44"/>
          <p:cNvSpPr txBox="1">
            <a:spLocks noChangeArrowheads="1"/>
          </p:cNvSpPr>
          <p:nvPr/>
        </p:nvSpPr>
        <p:spPr bwMode="auto">
          <a:xfrm>
            <a:off x="2482362" y="3840163"/>
            <a:ext cx="17876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zh-TW" sz="1800"/>
              <a:t>final conversion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4267200"/>
            <a:ext cx="2667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Red lines are from the energy balance, slant backwards because 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H</a:t>
            </a:r>
            <a:r>
              <a:rPr lang="en-US" sz="2000" dirty="0" smtClean="0">
                <a:latin typeface="Arial"/>
                <a:cs typeface="Arial"/>
              </a:rPr>
              <a:t>°</a:t>
            </a:r>
            <a:r>
              <a:rPr lang="en-US" sz="2000" baseline="-25000" dirty="0" smtClean="0">
                <a:latin typeface="Arial"/>
                <a:cs typeface="Arial"/>
              </a:rPr>
              <a:t>RX</a:t>
            </a:r>
            <a:r>
              <a:rPr lang="en-US" sz="2000" dirty="0" smtClean="0">
                <a:latin typeface="Arial"/>
                <a:cs typeface="Arial"/>
              </a:rPr>
              <a:t> &gt;0 for endothermic reaction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50488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>
            <a:normAutofit/>
          </a:bodyPr>
          <a:lstStyle/>
          <a:p>
            <a:r>
              <a:rPr lang="en-US" dirty="0" smtClean="0"/>
              <a:t>L14: </a:t>
            </a:r>
            <a:r>
              <a:rPr lang="en-US" dirty="0" err="1" smtClean="0"/>
              <a:t>Nonadiabatic</a:t>
            </a:r>
            <a:r>
              <a:rPr lang="en-US" dirty="0" smtClean="0"/>
              <a:t> PFR/PBR Operation and Reactor Stability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981200"/>
            <a:ext cx="883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T changes with distance down reactor- </a:t>
            </a:r>
            <a:r>
              <a:rPr lang="en-US" sz="2000" u="sng" dirty="0" smtClean="0"/>
              <a:t>differential form of EB </a:t>
            </a:r>
            <a:r>
              <a:rPr lang="en-US" sz="2000" dirty="0" smtClean="0"/>
              <a:t>must be used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u="sng" dirty="0" smtClean="0"/>
              <a:t>Multiple steady states</a:t>
            </a:r>
            <a:r>
              <a:rPr lang="en-US" sz="2000" dirty="0" smtClean="0"/>
              <a:t>: more than one set of conditions satisfies both the energy balance &amp; mole balance</a:t>
            </a:r>
          </a:p>
        </p:txBody>
      </p:sp>
    </p:spTree>
    <p:extLst>
      <p:ext uri="{BB962C8B-B14F-4D97-AF65-F5344CB8AC3E}">
        <p14:creationId xmlns:p14="http://schemas.microsoft.com/office/powerpoint/2010/main" val="320705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Application to a SS PFR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1" name="Group 22"/>
          <p:cNvGrpSpPr/>
          <p:nvPr/>
        </p:nvGrpSpPr>
        <p:grpSpPr>
          <a:xfrm>
            <a:off x="274471" y="1093406"/>
            <a:ext cx="8595058" cy="963994"/>
            <a:chOff x="152400" y="993244"/>
            <a:chExt cx="8595058" cy="963994"/>
          </a:xfrm>
        </p:grpSpPr>
        <p:sp>
          <p:nvSpPr>
            <p:cNvPr id="3" name="AutoShape 10"/>
            <p:cNvSpPr>
              <a:spLocks noChangeArrowheads="1"/>
            </p:cNvSpPr>
            <p:nvPr/>
          </p:nvSpPr>
          <p:spPr bwMode="auto">
            <a:xfrm rot="16203633">
              <a:off x="3999089" y="-1026230"/>
              <a:ext cx="963994" cy="5002942"/>
            </a:xfrm>
            <a:prstGeom prst="can">
              <a:avLst>
                <a:gd name="adj" fmla="val 3990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vert="vert" wrap="none" anchor="ctr"/>
            <a:lstStyle/>
            <a:p>
              <a:pPr>
                <a:defRPr/>
              </a:pPr>
              <a:r>
                <a:rPr lang="en-US" sz="2800" dirty="0" smtClean="0">
                  <a:solidFill>
                    <a:schemeClr val="bg1"/>
                  </a:solidFill>
                  <a:ea typeface="新細明體" charset="-120"/>
                </a:rPr>
                <a:t>PFR</a:t>
              </a:r>
              <a:endParaRPr lang="en-US" sz="2800" dirty="0">
                <a:solidFill>
                  <a:schemeClr val="bg1"/>
                </a:solidFill>
                <a:ea typeface="新細明體" charset="-120"/>
              </a:endParaRPr>
            </a:p>
          </p:txBody>
        </p:sp>
        <p:sp>
          <p:nvSpPr>
            <p:cNvPr id="4" name="Line 13"/>
            <p:cNvSpPr>
              <a:spLocks noChangeShapeType="1"/>
            </p:cNvSpPr>
            <p:nvPr/>
          </p:nvSpPr>
          <p:spPr bwMode="auto">
            <a:xfrm>
              <a:off x="678472" y="1488541"/>
              <a:ext cx="130126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Line 19"/>
            <p:cNvSpPr>
              <a:spLocks noChangeShapeType="1"/>
            </p:cNvSpPr>
            <p:nvPr/>
          </p:nvSpPr>
          <p:spPr bwMode="auto">
            <a:xfrm>
              <a:off x="7020657" y="1488541"/>
              <a:ext cx="130126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14"/>
            <p:cNvSpPr txBox="1">
              <a:spLocks noChangeArrowheads="1"/>
            </p:cNvSpPr>
            <p:nvPr/>
          </p:nvSpPr>
          <p:spPr bwMode="auto">
            <a:xfrm>
              <a:off x="152400" y="1295400"/>
              <a:ext cx="60529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GB" altLang="zh-TW" sz="2400" dirty="0"/>
                <a:t>F</a:t>
              </a:r>
              <a:r>
                <a:rPr lang="en-GB" altLang="zh-TW" sz="2400" baseline="-25000" dirty="0"/>
                <a:t>A0</a:t>
              </a:r>
              <a:endParaRPr lang="en-GB" altLang="zh-TW" sz="2400" dirty="0"/>
            </a:p>
          </p:txBody>
        </p:sp>
        <p:sp>
          <p:nvSpPr>
            <p:cNvPr id="7" name="Text Box 20"/>
            <p:cNvSpPr txBox="1">
              <a:spLocks noChangeArrowheads="1"/>
            </p:cNvSpPr>
            <p:nvPr/>
          </p:nvSpPr>
          <p:spPr bwMode="auto">
            <a:xfrm>
              <a:off x="8255977" y="1295400"/>
              <a:ext cx="49148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GB" altLang="zh-TW" sz="2400" dirty="0"/>
                <a:t>F</a:t>
              </a:r>
              <a:r>
                <a:rPr lang="en-GB" altLang="zh-TW" sz="2400" baseline="-25000" dirty="0"/>
                <a:t>A</a:t>
              </a:r>
              <a:endParaRPr lang="en-GB" altLang="zh-TW" sz="2400" dirty="0"/>
            </a:p>
          </p:txBody>
        </p:sp>
      </p:grpSp>
      <p:grpSp>
        <p:nvGrpSpPr>
          <p:cNvPr id="12" name="Group 16"/>
          <p:cNvGrpSpPr/>
          <p:nvPr/>
        </p:nvGrpSpPr>
        <p:grpSpPr>
          <a:xfrm>
            <a:off x="-2667000" y="2351926"/>
            <a:ext cx="9677742" cy="1839074"/>
            <a:chOff x="-2774022" y="2123326"/>
            <a:chExt cx="9677742" cy="1839074"/>
          </a:xfrm>
        </p:grpSpPr>
        <p:grpSp>
          <p:nvGrpSpPr>
            <p:cNvPr id="14" name="Group 11"/>
            <p:cNvGrpSpPr/>
            <p:nvPr/>
          </p:nvGrpSpPr>
          <p:grpSpPr>
            <a:xfrm>
              <a:off x="-2774022" y="2133600"/>
              <a:ext cx="9677742" cy="1828800"/>
              <a:chOff x="-2774022" y="2133600"/>
              <a:chExt cx="9677742" cy="1828800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057400" y="2133600"/>
                <a:ext cx="4846320" cy="1219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3910532" y="3352800"/>
                <a:ext cx="114005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distance</a:t>
                </a:r>
              </a:p>
            </p:txBody>
          </p:sp>
          <p:sp>
            <p:nvSpPr>
              <p:cNvPr id="10" name="Arc 9"/>
              <p:cNvSpPr/>
              <p:nvPr/>
            </p:nvSpPr>
            <p:spPr>
              <a:xfrm>
                <a:off x="-2774022" y="2362200"/>
                <a:ext cx="9677400" cy="1600200"/>
              </a:xfrm>
              <a:prstGeom prst="arc">
                <a:avLst>
                  <a:gd name="adj1" fmla="val 16200000"/>
                  <a:gd name="adj2" fmla="val 21590106"/>
                </a:avLst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2362200" y="2362200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70C0"/>
                  </a:solidFill>
                </a:rPr>
                <a:t>T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flipV="1">
              <a:off x="2036852" y="2271444"/>
              <a:ext cx="3962400" cy="10668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937608" y="2123326"/>
              <a:ext cx="470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B050"/>
                  </a:solidFill>
                </a:rPr>
                <a:t>X</a:t>
              </a:r>
              <a:r>
                <a:rPr lang="en-US" sz="2000" baseline="-25000" dirty="0" smtClean="0">
                  <a:solidFill>
                    <a:srgbClr val="00B050"/>
                  </a:solidFill>
                </a:rPr>
                <a:t>A</a:t>
              </a:r>
              <a:endParaRPr lang="en-US" sz="2000" dirty="0" smtClean="0">
                <a:solidFill>
                  <a:srgbClr val="00B050"/>
                </a:solidFill>
              </a:endParaRPr>
            </a:p>
          </p:txBody>
        </p:sp>
      </p:grpSp>
      <p:grpSp>
        <p:nvGrpSpPr>
          <p:cNvPr id="17" name="Group 19"/>
          <p:cNvGrpSpPr/>
          <p:nvPr/>
        </p:nvGrpSpPr>
        <p:grpSpPr>
          <a:xfrm>
            <a:off x="1688037" y="4022129"/>
            <a:ext cx="5767926" cy="400110"/>
            <a:chOff x="1688037" y="3810000"/>
            <a:chExt cx="5767926" cy="400110"/>
          </a:xfrm>
        </p:grpSpPr>
        <p:sp>
          <p:nvSpPr>
            <p:cNvPr id="18" name="TextBox 17"/>
            <p:cNvSpPr txBox="1"/>
            <p:nvPr/>
          </p:nvSpPr>
          <p:spPr>
            <a:xfrm>
              <a:off x="1688037" y="3810000"/>
              <a:ext cx="57679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Negligible shaft work (</a:t>
              </a:r>
              <a:r>
                <a:rPr lang="en-US" sz="2000" dirty="0" smtClean="0">
                  <a:latin typeface="Arial"/>
                  <a:cs typeface="Arial"/>
                </a:rPr>
                <a:t>Ẇ</a:t>
              </a:r>
              <a:r>
                <a:rPr lang="en-US" sz="2000" baseline="-25000" dirty="0" smtClean="0">
                  <a:latin typeface="Arial"/>
                  <a:cs typeface="Arial"/>
                </a:rPr>
                <a:t>S</a:t>
              </a:r>
              <a:r>
                <a:rPr lang="en-US" sz="2000" dirty="0" smtClean="0">
                  <a:latin typeface="Arial"/>
                  <a:cs typeface="Arial"/>
                </a:rPr>
                <a:t>=0) and </a:t>
              </a:r>
              <a:r>
                <a:rPr lang="en-US" sz="2000" dirty="0" smtClean="0">
                  <a:solidFill>
                    <a:srgbClr val="FF0000"/>
                  </a:solidFill>
                  <a:latin typeface="Arial"/>
                  <a:cs typeface="Arial"/>
                </a:rPr>
                <a:t>adiabatic (Q=0)</a:t>
              </a:r>
              <a:endParaRPr lang="en-US" sz="2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6810020" y="3844212"/>
              <a:ext cx="18288" cy="18288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143000" y="4572000"/>
            <a:ext cx="6857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Use TEB to construct a table of T as a function of X</a:t>
            </a:r>
            <a:r>
              <a:rPr lang="en-US" sz="2000" baseline="-25000" dirty="0" smtClean="0"/>
              <a:t>A</a:t>
            </a:r>
            <a:endParaRPr lang="en-US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Use k = </a:t>
            </a:r>
            <a:r>
              <a:rPr lang="en-US" sz="2000" dirty="0" err="1" smtClean="0"/>
              <a:t>Ae</a:t>
            </a:r>
            <a:r>
              <a:rPr lang="en-US" sz="2000" baseline="30000" dirty="0" smtClean="0"/>
              <a:t>-E/RT</a:t>
            </a:r>
            <a:r>
              <a:rPr lang="en-US" sz="2000" dirty="0" smtClean="0"/>
              <a:t> to obtain k as a function of X</a:t>
            </a:r>
            <a:r>
              <a:rPr lang="en-US" sz="2000" baseline="-25000" dirty="0" smtClean="0"/>
              <a:t>A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Use stoichiometry to obtain –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as a function of X</a:t>
            </a:r>
            <a:r>
              <a:rPr lang="en-US" sz="2000" baseline="-25000" dirty="0" smtClean="0"/>
              <a:t>A</a:t>
            </a:r>
            <a:endParaRPr lang="en-US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Calculate: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941819"/>
              </p:ext>
            </p:extLst>
          </p:nvPr>
        </p:nvGraphicFramePr>
        <p:xfrm>
          <a:off x="3200399" y="5588000"/>
          <a:ext cx="2603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8" name="Equation" r:id="rId3" imgW="2603160" imgH="812520" progId="Equation.DSMT4">
                  <p:embed/>
                </p:oleObj>
              </mc:Choice>
              <mc:Fallback>
                <p:oleObj name="Equation" r:id="rId3" imgW="260316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399" y="5588000"/>
                        <a:ext cx="26035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918200" y="5609123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</a:t>
            </a:r>
            <a:r>
              <a:rPr lang="en-US" sz="2000" dirty="0" smtClean="0"/>
              <a:t>ay use numerical methods</a:t>
            </a:r>
          </a:p>
        </p:txBody>
      </p:sp>
    </p:spTree>
    <p:extLst>
      <p:ext uri="{BB962C8B-B14F-4D97-AF65-F5344CB8AC3E}">
        <p14:creationId xmlns:p14="http://schemas.microsoft.com/office/powerpoint/2010/main" val="26381636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Text Box 3"/>
          <p:cNvSpPr txBox="1">
            <a:spLocks noChangeArrowheads="1"/>
          </p:cNvSpPr>
          <p:nvPr/>
        </p:nvSpPr>
        <p:spPr bwMode="auto">
          <a:xfrm>
            <a:off x="348762" y="1161990"/>
            <a:ext cx="79175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Heat is added or removed through the cylindrical walls of the reactor</a:t>
            </a:r>
          </a:p>
        </p:txBody>
      </p:sp>
      <p:graphicFrame>
        <p:nvGraphicFramePr>
          <p:cNvPr id="36866" name="Object 10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1866481"/>
              </p:ext>
            </p:extLst>
          </p:nvPr>
        </p:nvGraphicFramePr>
        <p:xfrm>
          <a:off x="2616200" y="3886200"/>
          <a:ext cx="39147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0" name="Equation" r:id="rId3" imgW="3924000" imgH="406080" progId="Equation.DSMT4">
                  <p:embed/>
                </p:oleObj>
              </mc:Choice>
              <mc:Fallback>
                <p:oleObj name="Equation" r:id="rId3" imgW="3924000" imgH="406080" progId="Equation.DSMT4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886200"/>
                        <a:ext cx="39147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2250831" y="1571625"/>
            <a:ext cx="4205654" cy="1985963"/>
            <a:chOff x="1536" y="1014"/>
            <a:chExt cx="2870" cy="1251"/>
          </a:xfrm>
        </p:grpSpPr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1617" y="1555"/>
              <a:ext cx="2773" cy="446"/>
              <a:chOff x="1765" y="1290"/>
              <a:chExt cx="2773" cy="446"/>
            </a:xfrm>
          </p:grpSpPr>
          <p:grpSp>
            <p:nvGrpSpPr>
              <p:cNvPr id="4" name="Group 14"/>
              <p:cNvGrpSpPr>
                <a:grpSpLocks/>
              </p:cNvGrpSpPr>
              <p:nvPr/>
            </p:nvGrpSpPr>
            <p:grpSpPr bwMode="auto">
              <a:xfrm>
                <a:off x="2135" y="1290"/>
                <a:ext cx="1931" cy="446"/>
                <a:chOff x="1546" y="722"/>
                <a:chExt cx="3632" cy="646"/>
              </a:xfrm>
            </p:grpSpPr>
            <p:sp>
              <p:nvSpPr>
                <p:cNvPr id="193551" name="AutoShape 15"/>
                <p:cNvSpPr>
                  <a:spLocks noChangeArrowheads="1"/>
                </p:cNvSpPr>
                <p:nvPr/>
              </p:nvSpPr>
              <p:spPr bwMode="auto">
                <a:xfrm rot="-5396367">
                  <a:off x="3039" y="-771"/>
                  <a:ext cx="646" cy="3632"/>
                </a:xfrm>
                <a:prstGeom prst="can">
                  <a:avLst>
                    <a:gd name="adj" fmla="val 39903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107763" dir="189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a typeface="新細明體" charset="-120"/>
                  </a:endParaRPr>
                </a:p>
              </p:txBody>
            </p:sp>
            <p:sp>
              <p:nvSpPr>
                <p:cNvPr id="36890" name="AutoShape 16"/>
                <p:cNvSpPr>
                  <a:spLocks noChangeArrowheads="1"/>
                </p:cNvSpPr>
                <p:nvPr/>
              </p:nvSpPr>
              <p:spPr bwMode="auto">
                <a:xfrm>
                  <a:off x="3192" y="722"/>
                  <a:ext cx="408" cy="646"/>
                </a:xfrm>
                <a:prstGeom prst="flowChartMagneticDrum">
                  <a:avLst/>
                </a:prstGeom>
                <a:solidFill>
                  <a:srgbClr val="FF7C8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6886" name="Line 17"/>
              <p:cNvSpPr>
                <a:spLocks noChangeShapeType="1"/>
              </p:cNvSpPr>
              <p:nvPr/>
            </p:nvSpPr>
            <p:spPr bwMode="auto">
              <a:xfrm>
                <a:off x="1765" y="1506"/>
                <a:ext cx="472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7" name="Line 18"/>
              <p:cNvSpPr>
                <a:spLocks noChangeShapeType="1"/>
              </p:cNvSpPr>
              <p:nvPr/>
            </p:nvSpPr>
            <p:spPr bwMode="auto">
              <a:xfrm>
                <a:off x="3227" y="1506"/>
                <a:ext cx="288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8" name="Line 19"/>
              <p:cNvSpPr>
                <a:spLocks noChangeShapeType="1"/>
              </p:cNvSpPr>
              <p:nvPr/>
            </p:nvSpPr>
            <p:spPr bwMode="auto">
              <a:xfrm>
                <a:off x="4066" y="1506"/>
                <a:ext cx="472" cy="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6876" name="Text Box 20"/>
            <p:cNvSpPr txBox="1">
              <a:spLocks noChangeArrowheads="1"/>
            </p:cNvSpPr>
            <p:nvPr/>
          </p:nvSpPr>
          <p:spPr bwMode="auto">
            <a:xfrm>
              <a:off x="1536" y="1438"/>
              <a:ext cx="366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000"/>
                <a:t>F</a:t>
              </a:r>
              <a:r>
                <a:rPr kumimoji="1" lang="en-GB" altLang="zh-TW" sz="2000" baseline="-25000"/>
                <a:t>A0</a:t>
              </a:r>
            </a:p>
            <a:p>
              <a:pPr eaLnBrk="1" hangingPunct="1"/>
              <a:endParaRPr kumimoji="1" lang="en-GB" altLang="zh-TW" sz="2000"/>
            </a:p>
            <a:p>
              <a:pPr eaLnBrk="1" hangingPunct="1"/>
              <a:r>
                <a:rPr kumimoji="1" lang="en-GB" altLang="zh-TW" sz="2000"/>
                <a:t>T</a:t>
              </a:r>
              <a:r>
                <a:rPr kumimoji="1" lang="en-GB" altLang="zh-TW" sz="2000" baseline="-25000"/>
                <a:t>0</a:t>
              </a:r>
              <a:endParaRPr kumimoji="1" lang="en-GB" altLang="zh-TW" sz="2000"/>
            </a:p>
          </p:txBody>
        </p:sp>
        <p:sp>
          <p:nvSpPr>
            <p:cNvPr id="36877" name="Text Box 21"/>
            <p:cNvSpPr txBox="1">
              <a:spLocks noChangeArrowheads="1"/>
            </p:cNvSpPr>
            <p:nvPr/>
          </p:nvSpPr>
          <p:spPr bwMode="auto">
            <a:xfrm>
              <a:off x="4040" y="1448"/>
              <a:ext cx="366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000"/>
                <a:t>F</a:t>
              </a:r>
              <a:r>
                <a:rPr kumimoji="1" lang="en-GB" altLang="zh-TW" sz="2000" baseline="-25000"/>
                <a:t>Ae</a:t>
              </a:r>
            </a:p>
            <a:p>
              <a:pPr eaLnBrk="1" hangingPunct="1"/>
              <a:endParaRPr kumimoji="1" lang="en-GB" altLang="zh-TW" sz="2000"/>
            </a:p>
            <a:p>
              <a:pPr eaLnBrk="1" hangingPunct="1"/>
              <a:r>
                <a:rPr kumimoji="1" lang="en-GB" altLang="zh-TW" sz="2000"/>
                <a:t>T</a:t>
              </a:r>
              <a:r>
                <a:rPr kumimoji="1" lang="en-GB" altLang="zh-TW" sz="2000" baseline="-25000"/>
                <a:t>e</a:t>
              </a:r>
              <a:endParaRPr kumimoji="1" lang="en-GB" altLang="zh-TW" sz="2000"/>
            </a:p>
          </p:txBody>
        </p:sp>
        <p:sp>
          <p:nvSpPr>
            <p:cNvPr id="36878" name="Line 22"/>
            <p:cNvSpPr>
              <a:spLocks noChangeShapeType="1"/>
            </p:cNvSpPr>
            <p:nvPr/>
          </p:nvSpPr>
          <p:spPr bwMode="auto">
            <a:xfrm>
              <a:off x="2966" y="1278"/>
              <a:ext cx="0" cy="2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aphicFrame>
          <p:nvGraphicFramePr>
            <p:cNvPr id="36868" name="Object 10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50739650"/>
                </p:ext>
              </p:extLst>
            </p:nvPr>
          </p:nvGraphicFramePr>
          <p:xfrm>
            <a:off x="1926" y="1014"/>
            <a:ext cx="2389" cy="2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901" name="Equation" r:id="rId5" imgW="3784320" imgH="380880" progId="Equation.DSMT4">
                    <p:embed/>
                  </p:oleObj>
                </mc:Choice>
                <mc:Fallback>
                  <p:oleObj name="Equation" r:id="rId5" imgW="3784320" imgH="3808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6" y="1014"/>
                          <a:ext cx="2389" cy="2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879" name="Text Box 24"/>
            <p:cNvSpPr txBox="1">
              <a:spLocks noChangeArrowheads="1"/>
            </p:cNvSpPr>
            <p:nvPr/>
          </p:nvSpPr>
          <p:spPr bwMode="auto">
            <a:xfrm>
              <a:off x="2706" y="1241"/>
              <a:ext cx="27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000" dirty="0"/>
                <a:t>T</a:t>
              </a:r>
              <a:r>
                <a:rPr kumimoji="1" lang="en-GB" altLang="zh-TW" sz="2000" baseline="-25000" dirty="0"/>
                <a:t>a</a:t>
              </a:r>
              <a:endParaRPr kumimoji="1" lang="en-GB" altLang="zh-TW" sz="2000" dirty="0"/>
            </a:p>
          </p:txBody>
        </p:sp>
        <p:sp>
          <p:nvSpPr>
            <p:cNvPr id="36880" name="Text Box 25"/>
            <p:cNvSpPr txBox="1">
              <a:spLocks noChangeArrowheads="1"/>
            </p:cNvSpPr>
            <p:nvPr/>
          </p:nvSpPr>
          <p:spPr bwMode="auto">
            <a:xfrm>
              <a:off x="2846" y="1649"/>
              <a:ext cx="23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000"/>
                <a:t>T</a:t>
              </a:r>
            </a:p>
          </p:txBody>
        </p:sp>
        <p:sp>
          <p:nvSpPr>
            <p:cNvPr id="36881" name="Text Box 26"/>
            <p:cNvSpPr txBox="1">
              <a:spLocks noChangeArrowheads="1"/>
            </p:cNvSpPr>
            <p:nvPr/>
          </p:nvSpPr>
          <p:spPr bwMode="auto">
            <a:xfrm>
              <a:off x="2714" y="2013"/>
              <a:ext cx="24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000"/>
                <a:t>V</a:t>
              </a:r>
            </a:p>
          </p:txBody>
        </p:sp>
        <p:sp>
          <p:nvSpPr>
            <p:cNvPr id="36882" name="Text Box 27"/>
            <p:cNvSpPr txBox="1">
              <a:spLocks noChangeArrowheads="1"/>
            </p:cNvSpPr>
            <p:nvPr/>
          </p:nvSpPr>
          <p:spPr bwMode="auto">
            <a:xfrm>
              <a:off x="2994" y="2009"/>
              <a:ext cx="569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GB" altLang="zh-TW" sz="2000"/>
                <a:t>V+</a:t>
              </a:r>
              <a:r>
                <a:rPr kumimoji="1" lang="en-GB" altLang="zh-TW" sz="2000">
                  <a:sym typeface="Symbol" pitchFamily="18" charset="2"/>
                </a:rPr>
                <a:t>V</a:t>
              </a:r>
              <a:endParaRPr kumimoji="1" lang="en-GB" altLang="zh-TW" sz="2000"/>
            </a:p>
          </p:txBody>
        </p:sp>
        <p:sp>
          <p:nvSpPr>
            <p:cNvPr id="36883" name="Line 28"/>
            <p:cNvSpPr>
              <a:spLocks noChangeShapeType="1"/>
            </p:cNvSpPr>
            <p:nvPr/>
          </p:nvSpPr>
          <p:spPr bwMode="auto">
            <a:xfrm>
              <a:off x="2896" y="1994"/>
              <a:ext cx="0" cy="1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6884" name="Line 29"/>
            <p:cNvSpPr>
              <a:spLocks noChangeShapeType="1"/>
            </p:cNvSpPr>
            <p:nvPr/>
          </p:nvSpPr>
          <p:spPr bwMode="auto">
            <a:xfrm>
              <a:off x="3040" y="2010"/>
              <a:ext cx="0" cy="1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6872" name="Line 30"/>
          <p:cNvSpPr>
            <a:spLocks noChangeShapeType="1"/>
          </p:cNvSpPr>
          <p:nvPr/>
        </p:nvSpPr>
        <p:spPr bwMode="auto">
          <a:xfrm flipH="1">
            <a:off x="3299907" y="3886200"/>
            <a:ext cx="152400" cy="36576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GB" altLang="zh-TW" dirty="0" smtClean="0"/>
              <a:t>Steady-State PFR/PBR w/ Heat Exchanger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81000" y="3505200"/>
            <a:ext cx="5243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Energy balance on small volume of SS PFR: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98800" y="41656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3352800" y="2667000"/>
          <a:ext cx="635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2" name="Equation" r:id="rId7" imgW="634680" imgH="330120" progId="Equation.DSMT4">
                  <p:embed/>
                </p:oleObj>
              </mc:Choice>
              <mc:Fallback>
                <p:oleObj name="Equation" r:id="rId7" imgW="6346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667000"/>
                        <a:ext cx="635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953000" y="2667000"/>
          <a:ext cx="635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3" name="Equation" r:id="rId9" imgW="634680" imgH="330120" progId="Equation.DSMT4">
                  <p:embed/>
                </p:oleObj>
              </mc:Choice>
              <mc:Fallback>
                <p:oleObj name="Equation" r:id="rId9" imgW="6346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667000"/>
                        <a:ext cx="635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668555"/>
              </p:ext>
            </p:extLst>
          </p:nvPr>
        </p:nvGraphicFramePr>
        <p:xfrm>
          <a:off x="6858000" y="1562100"/>
          <a:ext cx="660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4" name="Equation" r:id="rId11" imgW="660240" imgH="609480" progId="Equation.DSMT4">
                  <p:embed/>
                </p:oleObj>
              </mc:Choice>
              <mc:Fallback>
                <p:oleObj name="Equation" r:id="rId11" imgW="66024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562100"/>
                        <a:ext cx="660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6781800" y="2247900"/>
            <a:ext cx="19595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Heat exchange area per volume of reactor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00200" y="5314890"/>
            <a:ext cx="25383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Take limit as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D</a:t>
            </a:r>
            <a:r>
              <a:rPr lang="en-US" sz="2000" dirty="0" smtClean="0">
                <a:solidFill>
                  <a:srgbClr val="0000FF"/>
                </a:solidFill>
              </a:rPr>
              <a:t>V</a:t>
            </a:r>
            <a:r>
              <a:rPr lang="en-US" sz="2000" dirty="0" smtClean="0">
                <a:solidFill>
                  <a:srgbClr val="0000FF"/>
                </a:solidFill>
                <a:latin typeface="Meiryo"/>
                <a:ea typeface="Meiryo"/>
              </a:rPr>
              <a:t>→</a:t>
            </a:r>
            <a:r>
              <a:rPr lang="en-US" sz="2000" dirty="0" smtClean="0">
                <a:solidFill>
                  <a:srgbClr val="0000FF"/>
                </a:solidFill>
                <a:latin typeface="Calibri"/>
                <a:ea typeface="Meiryo"/>
              </a:rPr>
              <a:t>∞: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869748"/>
              </p:ext>
            </p:extLst>
          </p:nvPr>
        </p:nvGraphicFramePr>
        <p:xfrm>
          <a:off x="4222750" y="5143500"/>
          <a:ext cx="3187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5" name="Equation" r:id="rId13" imgW="3187440" imgH="647640" progId="Equation.DSMT4">
                  <p:embed/>
                </p:oleObj>
              </mc:Choice>
              <mc:Fallback>
                <p:oleObj name="Equation" r:id="rId13" imgW="318744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0" y="5143500"/>
                        <a:ext cx="3187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2063750" y="6057900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Expand:</a:t>
            </a:r>
          </a:p>
        </p:txBody>
      </p:sp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337847"/>
              </p:ext>
            </p:extLst>
          </p:nvPr>
        </p:nvGraphicFramePr>
        <p:xfrm>
          <a:off x="3594100" y="5905500"/>
          <a:ext cx="4102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6" name="Equation" r:id="rId15" imgW="4101840" imgH="622080" progId="Equation.DSMT4">
                  <p:embed/>
                </p:oleObj>
              </mc:Choice>
              <mc:Fallback>
                <p:oleObj name="Equation" r:id="rId15" imgW="410184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100" y="5905500"/>
                        <a:ext cx="4102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1295400" y="4529136"/>
            <a:ext cx="1309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Plug in Q:</a:t>
            </a:r>
          </a:p>
        </p:txBody>
      </p:sp>
      <p:graphicFrame>
        <p:nvGraphicFramePr>
          <p:cNvPr id="35" name="Object 10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2544615"/>
              </p:ext>
            </p:extLst>
          </p:nvPr>
        </p:nvGraphicFramePr>
        <p:xfrm>
          <a:off x="2687638" y="4552950"/>
          <a:ext cx="544671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07" name="Equation" r:id="rId17" imgW="5460840" imgH="393480" progId="Equation.DSMT4">
                  <p:embed/>
                </p:oleObj>
              </mc:Choice>
              <mc:Fallback>
                <p:oleObj name="Equation" r:id="rId17" imgW="5460840" imgH="393480" progId="Equation.DSMT4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7638" y="4552950"/>
                        <a:ext cx="5446712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148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2" grpId="0" animBg="1"/>
      <p:bldP spid="27" grpId="0"/>
      <p:bldP spid="29" grpId="0"/>
      <p:bldP spid="33" grpId="0"/>
      <p:bldP spid="37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GB" altLang="zh-TW" dirty="0" smtClean="0"/>
              <a:t>TEB for PFR/PBR w/ Heat Exchanger</a:t>
            </a:r>
            <a:endParaRPr lang="en-US" dirty="0"/>
          </a:p>
        </p:txBody>
      </p:sp>
      <p:grpSp>
        <p:nvGrpSpPr>
          <p:cNvPr id="35" name="Group 34"/>
          <p:cNvGrpSpPr/>
          <p:nvPr/>
        </p:nvGrpSpPr>
        <p:grpSpPr>
          <a:xfrm>
            <a:off x="2250831" y="838200"/>
            <a:ext cx="4205654" cy="1625600"/>
            <a:chOff x="2250831" y="1970087"/>
            <a:chExt cx="4205654" cy="1625600"/>
          </a:xfrm>
        </p:grpSpPr>
        <p:grpSp>
          <p:nvGrpSpPr>
            <p:cNvPr id="2" name="Group 35"/>
            <p:cNvGrpSpPr>
              <a:grpSpLocks/>
            </p:cNvGrpSpPr>
            <p:nvPr/>
          </p:nvGrpSpPr>
          <p:grpSpPr bwMode="auto">
            <a:xfrm>
              <a:off x="2250831" y="1970087"/>
              <a:ext cx="4205654" cy="1625600"/>
              <a:chOff x="1536" y="1241"/>
              <a:chExt cx="2870" cy="1024"/>
            </a:xfrm>
          </p:grpSpPr>
          <p:grpSp>
            <p:nvGrpSpPr>
              <p:cNvPr id="3" name="Group 13"/>
              <p:cNvGrpSpPr>
                <a:grpSpLocks/>
              </p:cNvGrpSpPr>
              <p:nvPr/>
            </p:nvGrpSpPr>
            <p:grpSpPr bwMode="auto">
              <a:xfrm>
                <a:off x="1617" y="1555"/>
                <a:ext cx="2773" cy="446"/>
                <a:chOff x="1765" y="1290"/>
                <a:chExt cx="2773" cy="446"/>
              </a:xfrm>
            </p:grpSpPr>
            <p:grpSp>
              <p:nvGrpSpPr>
                <p:cNvPr id="4" name="Group 14"/>
                <p:cNvGrpSpPr>
                  <a:grpSpLocks/>
                </p:cNvGrpSpPr>
                <p:nvPr/>
              </p:nvGrpSpPr>
              <p:grpSpPr bwMode="auto">
                <a:xfrm>
                  <a:off x="2135" y="1290"/>
                  <a:ext cx="1931" cy="446"/>
                  <a:chOff x="1546" y="722"/>
                  <a:chExt cx="3632" cy="646"/>
                </a:xfrm>
              </p:grpSpPr>
              <p:sp>
                <p:nvSpPr>
                  <p:cNvPr id="193551" name="AutoShape 15"/>
                  <p:cNvSpPr>
                    <a:spLocks noChangeArrowheads="1"/>
                  </p:cNvSpPr>
                  <p:nvPr/>
                </p:nvSpPr>
                <p:spPr bwMode="auto">
                  <a:xfrm rot="-5396367">
                    <a:off x="3039" y="-771"/>
                    <a:ext cx="646" cy="3632"/>
                  </a:xfrm>
                  <a:prstGeom prst="can">
                    <a:avLst>
                      <a:gd name="adj" fmla="val 39903"/>
                    </a:avLst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>
                    <a:outerShdw dist="107763" dir="18900000" algn="ctr" rotWithShape="0">
                      <a:schemeClr val="bg2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a typeface="新細明體" charset="-120"/>
                    </a:endParaRPr>
                  </a:p>
                </p:txBody>
              </p:sp>
              <p:sp>
                <p:nvSpPr>
                  <p:cNvPr id="36890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3192" y="722"/>
                    <a:ext cx="408" cy="646"/>
                  </a:xfrm>
                  <a:prstGeom prst="flowChartMagneticDrum">
                    <a:avLst/>
                  </a:prstGeom>
                  <a:solidFill>
                    <a:srgbClr val="FF7C8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6886" name="Line 17"/>
                <p:cNvSpPr>
                  <a:spLocks noChangeShapeType="1"/>
                </p:cNvSpPr>
                <p:nvPr/>
              </p:nvSpPr>
              <p:spPr bwMode="auto">
                <a:xfrm>
                  <a:off x="1765" y="1506"/>
                  <a:ext cx="472" cy="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887" name="Line 18"/>
                <p:cNvSpPr>
                  <a:spLocks noChangeShapeType="1"/>
                </p:cNvSpPr>
                <p:nvPr/>
              </p:nvSpPr>
              <p:spPr bwMode="auto">
                <a:xfrm>
                  <a:off x="3227" y="1506"/>
                  <a:ext cx="288" cy="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888" name="Line 19"/>
                <p:cNvSpPr>
                  <a:spLocks noChangeShapeType="1"/>
                </p:cNvSpPr>
                <p:nvPr/>
              </p:nvSpPr>
              <p:spPr bwMode="auto">
                <a:xfrm>
                  <a:off x="4066" y="1506"/>
                  <a:ext cx="472" cy="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6876" name="Text Box 20"/>
              <p:cNvSpPr txBox="1">
                <a:spLocks noChangeArrowheads="1"/>
              </p:cNvSpPr>
              <p:nvPr/>
            </p:nvSpPr>
            <p:spPr bwMode="auto">
              <a:xfrm>
                <a:off x="1536" y="1438"/>
                <a:ext cx="366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GB" altLang="zh-TW" sz="2000" dirty="0"/>
                  <a:t>F</a:t>
                </a:r>
                <a:r>
                  <a:rPr kumimoji="1" lang="en-GB" altLang="zh-TW" sz="2000" baseline="-25000" dirty="0"/>
                  <a:t>A0</a:t>
                </a:r>
              </a:p>
              <a:p>
                <a:pPr eaLnBrk="1" hangingPunct="1"/>
                <a:endParaRPr kumimoji="1" lang="en-GB" altLang="zh-TW" sz="2000" dirty="0"/>
              </a:p>
              <a:p>
                <a:pPr eaLnBrk="1" hangingPunct="1"/>
                <a:r>
                  <a:rPr kumimoji="1" lang="en-GB" altLang="zh-TW" sz="2000" dirty="0"/>
                  <a:t>T</a:t>
                </a:r>
                <a:r>
                  <a:rPr kumimoji="1" lang="en-GB" altLang="zh-TW" sz="2000" baseline="-25000" dirty="0"/>
                  <a:t>0</a:t>
                </a:r>
                <a:endParaRPr kumimoji="1" lang="en-GB" altLang="zh-TW" sz="2000" dirty="0"/>
              </a:p>
            </p:txBody>
          </p:sp>
          <p:sp>
            <p:nvSpPr>
              <p:cNvPr id="36877" name="Text Box 21"/>
              <p:cNvSpPr txBox="1">
                <a:spLocks noChangeArrowheads="1"/>
              </p:cNvSpPr>
              <p:nvPr/>
            </p:nvSpPr>
            <p:spPr bwMode="auto">
              <a:xfrm>
                <a:off x="4040" y="1448"/>
                <a:ext cx="366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GB" altLang="zh-TW" sz="2000"/>
                  <a:t>F</a:t>
                </a:r>
                <a:r>
                  <a:rPr kumimoji="1" lang="en-GB" altLang="zh-TW" sz="2000" baseline="-25000"/>
                  <a:t>Ae</a:t>
                </a:r>
              </a:p>
              <a:p>
                <a:pPr eaLnBrk="1" hangingPunct="1"/>
                <a:endParaRPr kumimoji="1" lang="en-GB" altLang="zh-TW" sz="2000"/>
              </a:p>
              <a:p>
                <a:pPr eaLnBrk="1" hangingPunct="1"/>
                <a:r>
                  <a:rPr kumimoji="1" lang="en-GB" altLang="zh-TW" sz="2000"/>
                  <a:t>T</a:t>
                </a:r>
                <a:r>
                  <a:rPr kumimoji="1" lang="en-GB" altLang="zh-TW" sz="2000" baseline="-25000"/>
                  <a:t>e</a:t>
                </a:r>
                <a:endParaRPr kumimoji="1" lang="en-GB" altLang="zh-TW" sz="2000"/>
              </a:p>
            </p:txBody>
          </p:sp>
          <p:sp>
            <p:nvSpPr>
              <p:cNvPr id="36878" name="Line 22"/>
              <p:cNvSpPr>
                <a:spLocks noChangeShapeType="1"/>
              </p:cNvSpPr>
              <p:nvPr/>
            </p:nvSpPr>
            <p:spPr bwMode="auto">
              <a:xfrm>
                <a:off x="2966" y="1278"/>
                <a:ext cx="0" cy="2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879" name="Text Box 24"/>
              <p:cNvSpPr txBox="1">
                <a:spLocks noChangeArrowheads="1"/>
              </p:cNvSpPr>
              <p:nvPr/>
            </p:nvSpPr>
            <p:spPr bwMode="auto">
              <a:xfrm>
                <a:off x="2706" y="1241"/>
                <a:ext cx="27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GB" altLang="zh-TW" sz="2000" dirty="0"/>
                  <a:t>T</a:t>
                </a:r>
                <a:r>
                  <a:rPr kumimoji="1" lang="en-GB" altLang="zh-TW" sz="2000" baseline="-25000" dirty="0"/>
                  <a:t>a</a:t>
                </a:r>
                <a:endParaRPr kumimoji="1" lang="en-GB" altLang="zh-TW" sz="2000" dirty="0"/>
              </a:p>
            </p:txBody>
          </p:sp>
          <p:sp>
            <p:nvSpPr>
              <p:cNvPr id="36880" name="Text Box 25"/>
              <p:cNvSpPr txBox="1">
                <a:spLocks noChangeArrowheads="1"/>
              </p:cNvSpPr>
              <p:nvPr/>
            </p:nvSpPr>
            <p:spPr bwMode="auto">
              <a:xfrm>
                <a:off x="2846" y="1649"/>
                <a:ext cx="23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GB" altLang="zh-TW" sz="2000"/>
                  <a:t>T</a:t>
                </a:r>
              </a:p>
            </p:txBody>
          </p:sp>
          <p:sp>
            <p:nvSpPr>
              <p:cNvPr id="36881" name="Text Box 26"/>
              <p:cNvSpPr txBox="1">
                <a:spLocks noChangeArrowheads="1"/>
              </p:cNvSpPr>
              <p:nvPr/>
            </p:nvSpPr>
            <p:spPr bwMode="auto">
              <a:xfrm>
                <a:off x="2714" y="2013"/>
                <a:ext cx="24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GB" altLang="zh-TW" sz="2000"/>
                  <a:t>V</a:t>
                </a:r>
              </a:p>
            </p:txBody>
          </p:sp>
          <p:sp>
            <p:nvSpPr>
              <p:cNvPr id="36882" name="Text Box 27"/>
              <p:cNvSpPr txBox="1">
                <a:spLocks noChangeArrowheads="1"/>
              </p:cNvSpPr>
              <p:nvPr/>
            </p:nvSpPr>
            <p:spPr bwMode="auto">
              <a:xfrm>
                <a:off x="2994" y="2009"/>
                <a:ext cx="56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GB" altLang="zh-TW" sz="2000"/>
                  <a:t>V+</a:t>
                </a:r>
                <a:r>
                  <a:rPr kumimoji="1" lang="en-GB" altLang="zh-TW" sz="2000">
                    <a:sym typeface="Symbol" pitchFamily="18" charset="2"/>
                  </a:rPr>
                  <a:t>V</a:t>
                </a:r>
                <a:endParaRPr kumimoji="1" lang="en-GB" altLang="zh-TW" sz="2000"/>
              </a:p>
            </p:txBody>
          </p:sp>
          <p:sp>
            <p:nvSpPr>
              <p:cNvPr id="36883" name="Line 28"/>
              <p:cNvSpPr>
                <a:spLocks noChangeShapeType="1"/>
              </p:cNvSpPr>
              <p:nvPr/>
            </p:nvSpPr>
            <p:spPr bwMode="auto">
              <a:xfrm>
                <a:off x="2896" y="1994"/>
                <a:ext cx="0" cy="19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884" name="Line 29"/>
              <p:cNvSpPr>
                <a:spLocks noChangeShapeType="1"/>
              </p:cNvSpPr>
              <p:nvPr/>
            </p:nvSpPr>
            <p:spPr bwMode="auto">
              <a:xfrm>
                <a:off x="3040" y="2010"/>
                <a:ext cx="0" cy="19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graphicFrame>
          <p:nvGraphicFramePr>
            <p:cNvPr id="30" name="Object 29"/>
            <p:cNvGraphicFramePr>
              <a:graphicFrameLocks noChangeAspect="1"/>
            </p:cNvGraphicFramePr>
            <p:nvPr/>
          </p:nvGraphicFramePr>
          <p:xfrm>
            <a:off x="3352800" y="2667000"/>
            <a:ext cx="635000" cy="330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952" name="Equation" r:id="rId3" imgW="634680" imgH="330120" progId="Equation.DSMT4">
                    <p:embed/>
                  </p:oleObj>
                </mc:Choice>
                <mc:Fallback>
                  <p:oleObj name="Equation" r:id="rId3" imgW="634680" imgH="3301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52800" y="2667000"/>
                          <a:ext cx="635000" cy="330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50" name="Object 6"/>
            <p:cNvGraphicFramePr>
              <a:graphicFrameLocks noChangeAspect="1"/>
            </p:cNvGraphicFramePr>
            <p:nvPr/>
          </p:nvGraphicFramePr>
          <p:xfrm>
            <a:off x="4953000" y="2667000"/>
            <a:ext cx="635000" cy="330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953" name="Equation" r:id="rId5" imgW="634680" imgH="330120" progId="Equation.DSMT4">
                    <p:embed/>
                  </p:oleObj>
                </mc:Choice>
                <mc:Fallback>
                  <p:oleObj name="Equation" r:id="rId5" imgW="634680" imgH="3301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53000" y="2667000"/>
                          <a:ext cx="635000" cy="330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981811"/>
              </p:ext>
            </p:extLst>
          </p:nvPr>
        </p:nvGraphicFramePr>
        <p:xfrm>
          <a:off x="2679700" y="2501900"/>
          <a:ext cx="3784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54" name="Equation" r:id="rId7" imgW="3784320" imgH="622080" progId="Equation.DSMT4">
                  <p:embed/>
                </p:oleObj>
              </mc:Choice>
              <mc:Fallback>
                <p:oleObj name="Equation" r:id="rId7" imgW="378432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2501900"/>
                        <a:ext cx="3784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733168"/>
              </p:ext>
            </p:extLst>
          </p:nvPr>
        </p:nvGraphicFramePr>
        <p:xfrm>
          <a:off x="4648200" y="3263900"/>
          <a:ext cx="389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55" name="Equation" r:id="rId9" imgW="3898800" imgH="622080" progId="Equation.DSMT4">
                  <p:embed/>
                </p:oleObj>
              </mc:Choice>
              <mc:Fallback>
                <p:oleObj name="Equation" r:id="rId9" imgW="38988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263900"/>
                        <a:ext cx="3898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990600" y="3429000"/>
            <a:ext cx="3198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 the differentials:</a:t>
            </a:r>
          </a:p>
        </p:txBody>
      </p:sp>
      <p:graphicFrame>
        <p:nvGraphicFramePr>
          <p:cNvPr id="4097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336588"/>
              </p:ext>
            </p:extLst>
          </p:nvPr>
        </p:nvGraphicFramePr>
        <p:xfrm>
          <a:off x="762000" y="4038600"/>
          <a:ext cx="4787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56" name="Equation" r:id="rId11" imgW="4787640" imgH="609480" progId="Equation.DSMT4">
                  <p:embed/>
                </p:oleObj>
              </mc:Choice>
              <mc:Fallback>
                <p:oleObj name="Equation" r:id="rId11" imgW="478764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038600"/>
                        <a:ext cx="4787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327038"/>
              </p:ext>
            </p:extLst>
          </p:nvPr>
        </p:nvGraphicFramePr>
        <p:xfrm>
          <a:off x="5937250" y="4191000"/>
          <a:ext cx="1536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57" name="Equation" r:id="rId13" imgW="1536480" imgH="330120" progId="Equation.DSMT4">
                  <p:embed/>
                </p:oleObj>
              </mc:Choice>
              <mc:Fallback>
                <p:oleObj name="Equation" r:id="rId13" imgW="15364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7250" y="4191000"/>
                        <a:ext cx="1536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57291"/>
              </p:ext>
            </p:extLst>
          </p:nvPr>
        </p:nvGraphicFramePr>
        <p:xfrm>
          <a:off x="1219200" y="4953000"/>
          <a:ext cx="4813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58" name="Equation" r:id="rId15" imgW="4813200" imgH="609480" progId="Equation.DSMT4">
                  <p:embed/>
                </p:oleObj>
              </mc:Choice>
              <mc:Fallback>
                <p:oleObj name="Equation" r:id="rId15" imgW="48132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953000"/>
                        <a:ext cx="4813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6248400" y="5029200"/>
            <a:ext cx="20122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Solve for </a:t>
            </a:r>
            <a:r>
              <a:rPr lang="en-US" sz="2000" dirty="0" err="1" smtClean="0">
                <a:solidFill>
                  <a:srgbClr val="0000FF"/>
                </a:solidFill>
              </a:rPr>
              <a:t>dT</a:t>
            </a:r>
            <a:r>
              <a:rPr lang="en-US" sz="2000" dirty="0" smtClean="0">
                <a:solidFill>
                  <a:srgbClr val="0000FF"/>
                </a:solidFill>
              </a:rPr>
              <a:t>/</a:t>
            </a:r>
            <a:r>
              <a:rPr lang="en-US" sz="2000" dirty="0" err="1" smtClean="0">
                <a:solidFill>
                  <a:srgbClr val="0000FF"/>
                </a:solidFill>
              </a:rPr>
              <a:t>dV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4097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974895"/>
              </p:ext>
            </p:extLst>
          </p:nvPr>
        </p:nvGraphicFramePr>
        <p:xfrm>
          <a:off x="381000" y="5846763"/>
          <a:ext cx="4584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59" name="Equation" r:id="rId17" imgW="4584600" imgH="609480" progId="Equation.DSMT4">
                  <p:embed/>
                </p:oleObj>
              </mc:Choice>
              <mc:Fallback>
                <p:oleObj name="Equation" r:id="rId17" imgW="45846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846763"/>
                        <a:ext cx="4584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4209402"/>
              </p:ext>
            </p:extLst>
          </p:nvPr>
        </p:nvGraphicFramePr>
        <p:xfrm>
          <a:off x="5129213" y="5791200"/>
          <a:ext cx="35433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960" name="Equation" r:id="rId19" imgW="3543120" imgH="711000" progId="Equation.DSMT4">
                  <p:embed/>
                </p:oleObj>
              </mc:Choice>
              <mc:Fallback>
                <p:oleObj name="Equation" r:id="rId19" imgW="354312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5791200"/>
                        <a:ext cx="35433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786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1" grpId="0"/>
    </p:bldLst>
  </p:timing>
</p:sld>
</file>

<file path=ppt/theme/theme1.xml><?xml version="1.0" encoding="utf-8"?>
<a:theme xmlns:a="http://schemas.openxmlformats.org/drawingml/2006/main" name="ChBE 424 0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ChB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ChBE 424 09</Template>
  <TotalTime>3747</TotalTime>
  <Words>1512</Words>
  <Application>Microsoft Office PowerPoint</Application>
  <PresentationFormat>On-screen Show (4:3)</PresentationFormat>
  <Paragraphs>257</Paragraphs>
  <Slides>20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Meiryo</vt:lpstr>
      <vt:lpstr>新細明體</vt:lpstr>
      <vt:lpstr>Symbol</vt:lpstr>
      <vt:lpstr>UniversalMath1 BT</vt:lpstr>
      <vt:lpstr>Wingdings</vt:lpstr>
      <vt:lpstr>ChBE 424 09</vt:lpstr>
      <vt:lpstr>ChBE template</vt:lpstr>
      <vt:lpstr>Equation</vt:lpstr>
      <vt:lpstr>Review: Equilibrium Conversion XAe</vt:lpstr>
      <vt:lpstr>Review: XAe and Temperature</vt:lpstr>
      <vt:lpstr>Review: Optimum Feed Temperature</vt:lpstr>
      <vt:lpstr>Review: Interstage Cooling</vt:lpstr>
      <vt:lpstr>Review: Endothermic Reactions</vt:lpstr>
      <vt:lpstr>L14: Nonadiabatic PFR/PBR Operation and Reactor Stability</vt:lpstr>
      <vt:lpstr>Review: Application to a SS PFR</vt:lpstr>
      <vt:lpstr>Steady-State PFR/PBR w/ Heat Exchanger</vt:lpstr>
      <vt:lpstr>TEB for PFR/PBR w/ Heat Exchanger</vt:lpstr>
      <vt:lpstr>Energy Balance for Tubular Reactors</vt:lpstr>
      <vt:lpstr>Liquid Phase Reaction in PFR</vt:lpstr>
      <vt:lpstr>Review: Nonisothermal CSTR</vt:lpstr>
      <vt:lpstr>Multiple Steady States in CSTR</vt:lpstr>
      <vt:lpstr>PowerPoint Presentation</vt:lpstr>
      <vt:lpstr>Even More Terms…</vt:lpstr>
      <vt:lpstr>Heat Removal Term and T0</vt:lpstr>
      <vt:lpstr>CSTR Stability</vt:lpstr>
      <vt:lpstr>Multiple Steady States and T0</vt:lpstr>
      <vt:lpstr>Temperature Ignition-Extinction Curve</vt:lpstr>
      <vt:lpstr>Runaway Reaction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Announcements</dc:title>
  <dc:creator>mlkraft2</dc:creator>
  <cp:lastModifiedBy>Mary</cp:lastModifiedBy>
  <cp:revision>181</cp:revision>
  <cp:lastPrinted>2014-10-17T17:03:30Z</cp:lastPrinted>
  <dcterms:created xsi:type="dcterms:W3CDTF">2009-03-17T14:07:41Z</dcterms:created>
  <dcterms:modified xsi:type="dcterms:W3CDTF">2015-08-23T21:11:01Z</dcterms:modified>
</cp:coreProperties>
</file>